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4" r:id="rId8"/>
    <p:sldId id="27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1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16633"/>
            <a:ext cx="8060432" cy="1512168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solidFill>
                  <a:srgbClr val="383838"/>
                </a:solidFill>
                <a:latin typeface="+mn-lt"/>
                <a:ea typeface="Times New Roman"/>
                <a:cs typeface="Times New Roman"/>
              </a:rPr>
              <a:t>Мини – проект «Трудовое воспитание с детьми раннего дошкольного возраста» </a:t>
            </a:r>
            <a:r>
              <a:rPr lang="ru-RU" sz="1600" dirty="0" smtClean="0">
                <a:solidFill>
                  <a:srgbClr val="383838"/>
                </a:solidFill>
                <a:latin typeface="+mn-lt"/>
                <a:ea typeface="Times New Roman"/>
                <a:cs typeface="Times New Roman"/>
              </a:rPr>
              <a:t/>
            </a:r>
            <a:br>
              <a:rPr lang="ru-RU" sz="1600" dirty="0" smtClean="0">
                <a:solidFill>
                  <a:srgbClr val="383838"/>
                </a:solidFill>
                <a:latin typeface="+mn-lt"/>
                <a:ea typeface="Times New Roman"/>
                <a:cs typeface="Times New Roman"/>
              </a:rPr>
            </a:br>
            <a:r>
              <a:rPr lang="ru-RU" sz="1600" dirty="0" smtClean="0">
                <a:solidFill>
                  <a:srgbClr val="383838"/>
                </a:solidFill>
                <a:latin typeface="+mn-lt"/>
                <a:ea typeface="Times New Roman"/>
                <a:cs typeface="Times New Roman"/>
              </a:rPr>
              <a:t>МБДОУ ДС  </a:t>
            </a:r>
            <a:r>
              <a:rPr lang="ru-RU" sz="1600" dirty="0">
                <a:solidFill>
                  <a:srgbClr val="383838"/>
                </a:solidFill>
                <a:latin typeface="+mn-lt"/>
                <a:ea typeface="Times New Roman"/>
                <a:cs typeface="Times New Roman"/>
              </a:rPr>
              <a:t>№28 </a:t>
            </a:r>
            <a:r>
              <a:rPr lang="ru-RU" sz="1600" dirty="0" smtClean="0">
                <a:solidFill>
                  <a:srgbClr val="383838"/>
                </a:solidFill>
                <a:latin typeface="+mn-lt"/>
                <a:ea typeface="Times New Roman"/>
                <a:cs typeface="Times New Roman"/>
              </a:rPr>
              <a:t>г. Кузнецка</a:t>
            </a:r>
            <a:r>
              <a:rPr lang="ru-RU" sz="1600" dirty="0">
                <a:latin typeface="+mn-lt"/>
                <a:ea typeface="Times New Roman"/>
                <a:cs typeface="Times New Roman"/>
              </a:rPr>
              <a:t/>
            </a:r>
            <a:br>
              <a:rPr lang="ru-RU" sz="1600" dirty="0">
                <a:latin typeface="+mn-lt"/>
                <a:ea typeface="Times New Roman"/>
                <a:cs typeface="Times New Roman"/>
              </a:rPr>
            </a:br>
            <a:r>
              <a:rPr lang="ru-RU" sz="1600" dirty="0">
                <a:solidFill>
                  <a:srgbClr val="383838"/>
                </a:solidFill>
                <a:latin typeface="+mn-lt"/>
                <a:ea typeface="Times New Roman"/>
                <a:cs typeface="Times New Roman"/>
              </a:rPr>
              <a:t>группа 13 «Цыплята»</a:t>
            </a:r>
            <a:r>
              <a:rPr lang="ru-RU" sz="1600" dirty="0">
                <a:latin typeface="+mn-lt"/>
                <a:ea typeface="Times New Roman"/>
                <a:cs typeface="Times New Roman"/>
              </a:rPr>
              <a:t/>
            </a:r>
            <a:br>
              <a:rPr lang="ru-RU" sz="1600" dirty="0">
                <a:latin typeface="+mn-lt"/>
                <a:ea typeface="Times New Roman"/>
                <a:cs typeface="Times New Roman"/>
              </a:rPr>
            </a:br>
            <a:r>
              <a:rPr lang="ru-RU" sz="1600" dirty="0">
                <a:latin typeface="+mn-lt"/>
                <a:ea typeface="Times New Roman"/>
                <a:cs typeface="Times New Roman"/>
              </a:rPr>
              <a:t>подготовили :воспитатель Бабушкина Г.А. </a:t>
            </a:r>
            <a:br>
              <a:rPr lang="ru-RU" sz="1600" dirty="0">
                <a:latin typeface="+mn-lt"/>
                <a:ea typeface="Times New Roman"/>
                <a:cs typeface="Times New Roman"/>
              </a:rPr>
            </a:br>
            <a:r>
              <a:rPr lang="ru-RU" sz="1600" dirty="0">
                <a:latin typeface="+mn-lt"/>
                <a:ea typeface="Times New Roman"/>
                <a:cs typeface="Times New Roman"/>
              </a:rPr>
              <a:t>                           воспитатель Каримова Г.С.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628800"/>
            <a:ext cx="8640960" cy="4608512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solidFill>
                  <a:srgbClr val="383838"/>
                </a:solidFill>
                <a:ea typeface="Times New Roman"/>
                <a:cs typeface="Times New Roman"/>
              </a:rPr>
              <a:t>Цель проекта: Привлечь детей к выполнению трудовых поручений Задачи: Познакомить детей с предметами необходимыми для трудовой деятельности. Вызвать интерес к результатам трудовых действий. Вызывать желание детей участвовать в выполнении трудовых поручений. Сформировать представления об уходе за комнатными растениями, растениями на клумбе. Предоставление возможности каждому ребенку поучаствовать в уходе за растениями. Воспитывать трудолюбие, аккуратность.</a:t>
            </a:r>
            <a:endParaRPr lang="ru-RU" sz="1400" dirty="0"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solidFill>
                  <a:srgbClr val="383838"/>
                </a:solidFill>
                <a:ea typeface="Times New Roman"/>
                <a:cs typeface="Times New Roman"/>
              </a:rPr>
              <a:t>Тип проекта: краткосрочный Вид проекта: познавательно - исследовательский Участники проекта: дети I младшей группы </a:t>
            </a:r>
            <a:r>
              <a:rPr lang="ru-RU" sz="1400" dirty="0" smtClean="0">
                <a:solidFill>
                  <a:srgbClr val="383838"/>
                </a:solidFill>
                <a:ea typeface="Times New Roman"/>
                <a:cs typeface="Times New Roman"/>
              </a:rPr>
              <a:t>№13 </a:t>
            </a:r>
            <a:r>
              <a:rPr lang="ru-RU" sz="1400" dirty="0">
                <a:solidFill>
                  <a:srgbClr val="383838"/>
                </a:solidFill>
                <a:ea typeface="Times New Roman"/>
                <a:cs typeface="Times New Roman"/>
              </a:rPr>
              <a:t>Предполагаемые результаты: Дети познакомятся с предметами необходимыми для трудовой деятельности. Появится интерес к результатам трудовых действий. Появится желание детей участвовать в выполнении трудовых поручений. Сформируется представления об уходе за комнатными растениями, растениями на клумбе. Представится возможность каждому ребенку поучаствовать в уходе за растениями. Воспитается трудолюбие, аккуратность.</a:t>
            </a:r>
            <a:endParaRPr lang="ru-RU" sz="1400" dirty="0"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solidFill>
                  <a:srgbClr val="383838"/>
                </a:solidFill>
                <a:ea typeface="Times New Roman"/>
                <a:cs typeface="Times New Roman"/>
              </a:rPr>
              <a:t>Актуальность проекта: В раннем дошкольном возрасте начинается приобщение к трудовой деятельности. Основной вид труда в этом возрасте — самообслуживание. Дети ежедневно выполняют элементарные трудовые поручения, приучающие их к систематическому труду, что формирует привычку к аккуратности и опрятности (умение обслуживать себя, добиваясь тщательности выполнения необходимых действий, самостоятельности) Проблема: Дети раннего дошкольного возраста нуждаются в терпеливом обучении и непосредственной помощи взрослого в трудовом воспитании. Мотивация: Помогут ли ежедневные совместные действия взрослого и детей сформировать привычку у дошкольников раннего возраста к трудовым действиям?</a:t>
            </a:r>
            <a:endParaRPr lang="ru-RU" sz="1400" dirty="0"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2992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4104456" cy="936104"/>
          </a:xfrm>
        </p:spPr>
        <p:txBody>
          <a:bodyPr>
            <a:normAutofit fontScale="90000"/>
          </a:bodyPr>
          <a:lstStyle/>
          <a:p>
            <a:r>
              <a:rPr lang="ru-RU" sz="2000" dirty="0">
                <a:solidFill>
                  <a:srgbClr val="000000"/>
                </a:solidFill>
                <a:latin typeface="Arial"/>
                <a:ea typeface="Times New Roman"/>
              </a:rPr>
              <a:t>Знакомство с трудом повара</a:t>
            </a:r>
            <a:r>
              <a:rPr lang="ru-RU" sz="5400" dirty="0">
                <a:latin typeface="Times New Roman"/>
                <a:ea typeface="Times New Roman"/>
              </a:rPr>
              <a:t/>
            </a:r>
            <a:br>
              <a:rPr lang="ru-RU" sz="5400" dirty="0"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764704"/>
            <a:ext cx="8229600" cy="5904656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Arial"/>
                <a:ea typeface="Times New Roman"/>
              </a:rPr>
              <a:t>Дать конкретные детям представления: повар делает фарш с помощью электрической мясорубки, лепит котлеты, пирожки, нарезает овощи с помощью овощерезки, готовит какое-либо блюдо – плов, тефтели. Познакомить детей с предметами бытовой техники, облегчающими труд повара. Воспитывать уважение к труду взрослых, результатам их труда.</a:t>
            </a:r>
            <a:endParaRPr lang="ru-RU" sz="14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Arial"/>
                <a:ea typeface="Times New Roman"/>
              </a:rPr>
              <a:t> </a:t>
            </a:r>
            <a:endParaRPr lang="ru-RU" sz="14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Arial"/>
                <a:ea typeface="Times New Roman"/>
              </a:rPr>
              <a:t>Целевое посещение кухни, наблюдение.</a:t>
            </a:r>
            <a:endParaRPr lang="ru-RU" sz="14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Arial"/>
                <a:ea typeface="Times New Roman"/>
              </a:rPr>
              <a:t>Рассказ воспитателя.</a:t>
            </a:r>
            <a:endParaRPr lang="ru-RU" sz="14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Arial"/>
                <a:ea typeface="Times New Roman"/>
              </a:rPr>
              <a:t>Рассматривание иллюстраций.</a:t>
            </a:r>
            <a:endParaRPr lang="ru-RU" sz="14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Arial"/>
                <a:ea typeface="Times New Roman"/>
              </a:rPr>
              <a:t>Беседа о труде повара</a:t>
            </a:r>
            <a:endParaRPr lang="ru-RU" sz="14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Arial"/>
                <a:ea typeface="Times New Roman"/>
              </a:rPr>
              <a:t>Сюжетно – ролевые игры «Семья» , «</a:t>
            </a:r>
            <a:r>
              <a:rPr lang="ru-RU" sz="1400" dirty="0" err="1">
                <a:solidFill>
                  <a:srgbClr val="000000"/>
                </a:solidFill>
                <a:latin typeface="Arial"/>
                <a:ea typeface="Times New Roman"/>
              </a:rPr>
              <a:t>поворята</a:t>
            </a:r>
            <a:r>
              <a:rPr lang="ru-RU" sz="1400" dirty="0" smtClean="0">
                <a:solidFill>
                  <a:srgbClr val="000000"/>
                </a:solidFill>
                <a:latin typeface="Arial"/>
                <a:ea typeface="Times New Roman"/>
              </a:rPr>
              <a:t>»</a:t>
            </a:r>
            <a:endParaRPr lang="ru-RU" sz="1400" dirty="0">
              <a:ea typeface="Times New Roman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400" dirty="0">
                <a:solidFill>
                  <a:srgbClr val="383838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sz="1400" dirty="0" smtClean="0">
                <a:solidFill>
                  <a:srgbClr val="383838"/>
                </a:solidFill>
                <a:latin typeface="Arial"/>
                <a:ea typeface="Times New Roman"/>
                <a:cs typeface="Times New Roman"/>
              </a:rPr>
              <a:t>      Знакомство с </a:t>
            </a:r>
            <a:r>
              <a:rPr lang="ru-RU" sz="1400" dirty="0">
                <a:solidFill>
                  <a:srgbClr val="383838"/>
                </a:solidFill>
                <a:latin typeface="Arial"/>
                <a:ea typeface="Times New Roman"/>
                <a:cs typeface="Times New Roman"/>
              </a:rPr>
              <a:t>трудом </a:t>
            </a:r>
            <a:r>
              <a:rPr lang="ru-RU" sz="1400" dirty="0" smtClean="0">
                <a:solidFill>
                  <a:srgbClr val="383838"/>
                </a:solidFill>
                <a:latin typeface="Arial"/>
                <a:ea typeface="Times New Roman"/>
                <a:cs typeface="Times New Roman"/>
              </a:rPr>
              <a:t>взрослых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ru-RU" sz="1400" dirty="0">
              <a:ea typeface="Times New Roman"/>
              <a:cs typeface="Times New Roman"/>
            </a:endParaRPr>
          </a:p>
        </p:txBody>
      </p:sp>
      <p:pic>
        <p:nvPicPr>
          <p:cNvPr id="4" name="Рисунок 3" descr="C:\Users\DNS\Desktop\фото 13 гр\20201103_10090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3501008"/>
            <a:ext cx="3816424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DNS\Desktop\фото 13 гр\20201103_10092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2042392"/>
            <a:ext cx="3456384" cy="3844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908568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272808" cy="1440160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ru-RU" sz="1800" dirty="0">
                <a:solidFill>
                  <a:srgbClr val="000000"/>
                </a:solidFill>
                <a:latin typeface="Arial"/>
                <a:ea typeface="Times New Roman"/>
              </a:rPr>
              <a:t>Сюжетно – ролевые игры «Семья», «</a:t>
            </a:r>
            <a:r>
              <a:rPr lang="ru-RU" sz="1800" dirty="0" err="1">
                <a:solidFill>
                  <a:srgbClr val="000000"/>
                </a:solidFill>
                <a:latin typeface="Arial"/>
                <a:ea typeface="Times New Roman"/>
              </a:rPr>
              <a:t>поворята</a:t>
            </a:r>
            <a:r>
              <a:rPr lang="ru-RU" sz="1800" dirty="0">
                <a:solidFill>
                  <a:srgbClr val="000000"/>
                </a:solidFill>
                <a:latin typeface="Arial"/>
                <a:ea typeface="Times New Roman"/>
              </a:rPr>
              <a:t>»</a:t>
            </a:r>
            <a:r>
              <a:rPr lang="ru-RU" sz="1800" dirty="0">
                <a:latin typeface="Times New Roman"/>
                <a:ea typeface="Times New Roman"/>
              </a:rPr>
              <a:t/>
            </a:r>
            <a:br>
              <a:rPr lang="ru-RU" sz="1800" dirty="0">
                <a:latin typeface="Times New Roman"/>
                <a:ea typeface="Times New Roman"/>
              </a:rPr>
            </a:br>
            <a:endParaRPr lang="ru-RU" sz="1800" dirty="0"/>
          </a:p>
        </p:txBody>
      </p:sp>
      <p:pic>
        <p:nvPicPr>
          <p:cNvPr id="4" name="Объект 3" descr="C:\Users\DNS\Desktop\фото 13 гр\20201103_10301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772816"/>
            <a:ext cx="3672409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DNS\Desktop\фото 13 гр\20201103_10304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772816"/>
            <a:ext cx="3960440" cy="4219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155268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60648"/>
            <a:ext cx="5688632" cy="792088"/>
          </a:xfrm>
        </p:spPr>
        <p:txBody>
          <a:bodyPr>
            <a:normAutofit fontScale="90000"/>
          </a:bodyPr>
          <a:lstStyle/>
          <a:p>
            <a:pPr>
              <a:spcAft>
                <a:spcPts val="0"/>
              </a:spcAft>
            </a:pPr>
            <a:r>
              <a:rPr lang="ru-RU" sz="5400" dirty="0">
                <a:latin typeface="Times New Roman"/>
                <a:ea typeface="Times New Roman"/>
              </a:rPr>
              <a:t/>
            </a:r>
            <a:br>
              <a:rPr lang="ru-RU" sz="5400" dirty="0">
                <a:latin typeface="Times New Roman"/>
                <a:ea typeface="Times New Roman"/>
              </a:rPr>
            </a:b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 </a:t>
            </a:r>
            <a:r>
              <a:rPr lang="ru-RU" sz="2000" dirty="0">
                <a:solidFill>
                  <a:srgbClr val="000000"/>
                </a:solidFill>
                <a:latin typeface="Arial"/>
                <a:ea typeface="Times New Roman"/>
              </a:rPr>
              <a:t>Наблюдение за работой медицинской сестры</a:t>
            </a:r>
            <a:r>
              <a:rPr lang="ru-RU" sz="5400" dirty="0">
                <a:latin typeface="Times New Roman"/>
                <a:ea typeface="Times New Roman"/>
              </a:rPr>
              <a:t/>
            </a:r>
            <a:br>
              <a:rPr lang="ru-RU" sz="5400" dirty="0"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80728"/>
            <a:ext cx="8784976" cy="5688632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Arial"/>
                <a:ea typeface="Times New Roman"/>
              </a:rPr>
              <a:t>Закрепить представления: прослушивает фонендоскопом, измеряет температуру, дает лекарство, мажет ссадины, делает перевязку, закапывает лекарство, измеряет температуру, рост, ведет записи в карточке. Ввести в активный словарь: бинт, пипетка, градусник, таблетка, мазь, зеленка, ростомер, весы, медицинская карта. Воспитывать на примере труда взрослых взаимопомощь, гуманные чувства, уважение друг к другу.</a:t>
            </a:r>
            <a:endParaRPr lang="ru-RU" sz="16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Arial"/>
                <a:ea typeface="Times New Roman"/>
              </a:rPr>
              <a:t>Экскурсия по детскому саду, наблюдение</a:t>
            </a:r>
            <a:r>
              <a:rPr lang="ru-RU" sz="1800" dirty="0">
                <a:solidFill>
                  <a:srgbClr val="000000"/>
                </a:solidFill>
                <a:latin typeface="Arial"/>
                <a:ea typeface="Times New Roman"/>
              </a:rPr>
              <a:t>.</a:t>
            </a:r>
            <a:endParaRPr lang="ru-RU" sz="2400" dirty="0">
              <a:latin typeface="Times New Roman"/>
              <a:ea typeface="Times New Roman"/>
            </a:endParaRPr>
          </a:p>
          <a:p>
            <a:endParaRPr lang="ru-RU" sz="1800" dirty="0"/>
          </a:p>
        </p:txBody>
      </p:sp>
      <p:pic>
        <p:nvPicPr>
          <p:cNvPr id="4" name="Рисунок 3" descr="C:\Users\DNS\Desktop\фото 13 гр\20201103_10124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935595" y="2672916"/>
            <a:ext cx="3672408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DNS\Desktop\фото 13 гр\20201103_10124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5247642" y="2737852"/>
            <a:ext cx="3903937" cy="3094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51106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274638"/>
            <a:ext cx="3600400" cy="850106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Arial"/>
                <a:ea typeface="Times New Roman"/>
              </a:rPr>
              <a:t>Сюжетно - ролевая игра «Поликлиника»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  <p:pic>
        <p:nvPicPr>
          <p:cNvPr id="4" name="Объект 3" descr="C:\Users\DNS\Desktop\фото 13 гр\20201103_103528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196753"/>
            <a:ext cx="3662500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DNS\Desktop\фото 13 гр\20201103_10360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196752"/>
            <a:ext cx="3888432" cy="4441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42236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332656"/>
            <a:ext cx="8147248" cy="6336704"/>
          </a:xfrm>
        </p:spPr>
        <p:txBody>
          <a:bodyPr>
            <a:normAutofit fontScale="25000" lnSpcReduction="20000"/>
          </a:bodyPr>
          <a:lstStyle/>
          <a:p>
            <a:pPr>
              <a:spcAft>
                <a:spcPts val="0"/>
              </a:spcAft>
            </a:pPr>
            <a:r>
              <a:rPr lang="ru-RU" sz="4800" dirty="0">
                <a:solidFill>
                  <a:srgbClr val="000000"/>
                </a:solidFill>
                <a:latin typeface="Arial"/>
                <a:ea typeface="Times New Roman"/>
              </a:rPr>
              <a:t>Как трудятся люди (закрепление знаний о профессиях сотрудников детского сада)</a:t>
            </a:r>
            <a:endParaRPr lang="ru-RU" sz="48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4800" dirty="0">
                <a:solidFill>
                  <a:srgbClr val="000000"/>
                </a:solidFill>
                <a:latin typeface="Arial"/>
                <a:ea typeface="Times New Roman"/>
              </a:rPr>
              <a:t>Знакомить с процессом работы людей различных профессий; закреплять представления о результатах труда, об оборудовании, инструментах и материалах, необходимых для работы. Развивать любознательность, стремление подражать взрослым.</a:t>
            </a:r>
            <a:endParaRPr lang="ru-RU" sz="48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4800" dirty="0">
                <a:solidFill>
                  <a:srgbClr val="000000"/>
                </a:solidFill>
                <a:latin typeface="Arial"/>
                <a:ea typeface="Times New Roman"/>
              </a:rPr>
              <a:t>Рассматривание иллюстраций, предметов для труда людей разных профессий.</a:t>
            </a:r>
            <a:endParaRPr lang="ru-RU" sz="48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4800" dirty="0" err="1">
                <a:solidFill>
                  <a:srgbClr val="000000"/>
                </a:solidFill>
                <a:latin typeface="Arial"/>
                <a:ea typeface="Times New Roman"/>
              </a:rPr>
              <a:t>Дид.игра</a:t>
            </a:r>
            <a:r>
              <a:rPr lang="ru-RU" sz="4800" dirty="0">
                <a:solidFill>
                  <a:srgbClr val="000000"/>
                </a:solidFill>
                <a:latin typeface="Arial"/>
                <a:ea typeface="Times New Roman"/>
              </a:rPr>
              <a:t> «Кому что нужно для работы», «Профессии», «Для чего нужен предмет».</a:t>
            </a:r>
            <a:endParaRPr lang="ru-RU" sz="48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4800" dirty="0">
                <a:solidFill>
                  <a:srgbClr val="000000"/>
                </a:solidFill>
                <a:latin typeface="Arial"/>
                <a:ea typeface="Times New Roman"/>
              </a:rPr>
              <a:t>Беседа с детьми «Кем ты будешь, когда вырастешь?», «Кто работает в детском саду», «Какие профессии мы знаем»</a:t>
            </a:r>
            <a:endParaRPr lang="ru-RU" sz="48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4800" dirty="0">
                <a:solidFill>
                  <a:srgbClr val="000000"/>
                </a:solidFill>
                <a:latin typeface="Arial"/>
                <a:ea typeface="Times New Roman"/>
              </a:rPr>
              <a:t>Чтение :</a:t>
            </a:r>
            <a:r>
              <a:rPr lang="ru-RU" sz="4800" dirty="0" err="1">
                <a:solidFill>
                  <a:srgbClr val="000000"/>
                </a:solidFill>
                <a:latin typeface="Arial"/>
                <a:ea typeface="Times New Roman"/>
              </a:rPr>
              <a:t>С.Михалков</a:t>
            </a:r>
            <a:r>
              <a:rPr lang="ru-RU" sz="4800" dirty="0">
                <a:solidFill>
                  <a:srgbClr val="000000"/>
                </a:solidFill>
                <a:latin typeface="Arial"/>
                <a:ea typeface="Times New Roman"/>
              </a:rPr>
              <a:t> «А что у вас?», </a:t>
            </a:r>
            <a:r>
              <a:rPr lang="ru-RU" sz="4800" dirty="0" err="1">
                <a:solidFill>
                  <a:srgbClr val="000000"/>
                </a:solidFill>
                <a:latin typeface="Arial"/>
                <a:ea typeface="Times New Roman"/>
              </a:rPr>
              <a:t>Ю.Тувим</a:t>
            </a:r>
            <a:r>
              <a:rPr lang="ru-RU" sz="4800" dirty="0">
                <a:solidFill>
                  <a:srgbClr val="000000"/>
                </a:solidFill>
                <a:latin typeface="Arial"/>
                <a:ea typeface="Times New Roman"/>
              </a:rPr>
              <a:t> «Все для всех», «Стол»</a:t>
            </a:r>
            <a:endParaRPr lang="ru-RU" sz="48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4800" dirty="0">
                <a:solidFill>
                  <a:srgbClr val="000000"/>
                </a:solidFill>
                <a:latin typeface="Arial"/>
                <a:ea typeface="Times New Roman"/>
              </a:rPr>
              <a:t>В дальнейшем планируем экскурсию к проезжей части, наблюдение за транспортом.</a:t>
            </a:r>
            <a:endParaRPr lang="ru-RU" sz="48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4800" dirty="0">
                <a:solidFill>
                  <a:srgbClr val="000000"/>
                </a:solidFill>
                <a:latin typeface="Arial"/>
                <a:ea typeface="Times New Roman"/>
              </a:rPr>
              <a:t>Сюжетно-ролевые игры «Детский сад», «Магазин», «Шоферы», «Парикмахерская»</a:t>
            </a:r>
            <a:endParaRPr lang="ru-RU" sz="4800" dirty="0"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800" dirty="0">
                <a:solidFill>
                  <a:srgbClr val="383838"/>
                </a:solidFill>
                <a:latin typeface="Arial"/>
                <a:ea typeface="Times New Roman"/>
                <a:cs typeface="Times New Roman"/>
              </a:rPr>
              <a:t> </a:t>
            </a:r>
            <a:endParaRPr lang="ru-RU" sz="4800" dirty="0"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800" dirty="0">
                <a:solidFill>
                  <a:srgbClr val="383838"/>
                </a:solidFill>
                <a:latin typeface="Arial"/>
                <a:ea typeface="Times New Roman"/>
                <a:cs typeface="Times New Roman"/>
              </a:rPr>
              <a:t>Основа трудового воспитания закладываются в семье. Семья это дружный трудовой коллектив. Любовь к труду нужно воспитывать очень рано. Подражание, свойственное ребенку, является одним из важнейших мотивов, побуждающих детей  к активной деятельности. Наблюдение за трудом взрослых рождает желание делать тоже самое. Не погасить это желание, развивать и углублять его- основная задача родителей, если они хотят вырастить ребенка трудолюбивым. </a:t>
            </a:r>
            <a:endParaRPr lang="ru-RU" sz="4800" dirty="0"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800" dirty="0">
                <a:solidFill>
                  <a:srgbClr val="383838"/>
                </a:solidFill>
                <a:latin typeface="Arial"/>
                <a:ea typeface="Times New Roman"/>
                <a:cs typeface="Times New Roman"/>
              </a:rPr>
              <a:t>Выделяют основные принципы основы семьи: </a:t>
            </a:r>
            <a:endParaRPr lang="ru-RU" sz="4800" dirty="0"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800" dirty="0">
                <a:solidFill>
                  <a:srgbClr val="383838"/>
                </a:solidFill>
                <a:latin typeface="Arial"/>
                <a:ea typeface="Times New Roman"/>
                <a:cs typeface="Times New Roman"/>
              </a:rPr>
              <a:t>приобщение к труду через самообслуживание, </a:t>
            </a:r>
            <a:endParaRPr lang="ru-RU" sz="4800" dirty="0"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800" dirty="0">
                <a:solidFill>
                  <a:srgbClr val="383838"/>
                </a:solidFill>
                <a:latin typeface="Arial"/>
                <a:ea typeface="Times New Roman"/>
                <a:cs typeface="Times New Roman"/>
              </a:rPr>
              <a:t>постепенный переход  от самообслуживания к труду  для других.</a:t>
            </a:r>
            <a:endParaRPr lang="ru-RU" sz="4800" dirty="0"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800" dirty="0">
                <a:solidFill>
                  <a:srgbClr val="383838"/>
                </a:solidFill>
                <a:latin typeface="Arial"/>
                <a:ea typeface="Times New Roman"/>
                <a:cs typeface="Times New Roman"/>
              </a:rPr>
              <a:t>Постепенное  расширение круга обязанностей, наращивание их сложности.</a:t>
            </a:r>
            <a:endParaRPr lang="ru-RU" sz="4800" dirty="0"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800" dirty="0">
                <a:solidFill>
                  <a:srgbClr val="383838"/>
                </a:solidFill>
                <a:latin typeface="Arial"/>
                <a:ea typeface="Times New Roman"/>
                <a:cs typeface="Times New Roman"/>
              </a:rPr>
              <a:t>Практичный и постоянный  контроль  качества выполнения трудовых поручений.</a:t>
            </a:r>
            <a:endParaRPr lang="ru-RU" sz="4800" dirty="0"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800" dirty="0">
                <a:solidFill>
                  <a:srgbClr val="383838"/>
                </a:solidFill>
                <a:latin typeface="Arial"/>
                <a:ea typeface="Times New Roman"/>
                <a:cs typeface="Times New Roman"/>
              </a:rPr>
              <a:t>Организация обучения выполнению  трудовых  операций </a:t>
            </a:r>
            <a:endParaRPr lang="ru-RU" sz="4800" dirty="0"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800" dirty="0">
                <a:solidFill>
                  <a:srgbClr val="383838"/>
                </a:solidFill>
                <a:latin typeface="Arial"/>
                <a:ea typeface="Times New Roman"/>
                <a:cs typeface="Times New Roman"/>
              </a:rPr>
              <a:t>Формирование у ребенка уверенности в важности  выполнения порученной  ему работы </a:t>
            </a:r>
            <a:endParaRPr lang="ru-RU" sz="4800" dirty="0"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800" dirty="0">
                <a:solidFill>
                  <a:srgbClr val="383838"/>
                </a:solidFill>
                <a:latin typeface="Arial"/>
                <a:ea typeface="Times New Roman"/>
                <a:cs typeface="Times New Roman"/>
              </a:rPr>
              <a:t>Учет индивидуальных особенностей и склонностей ребенка при распределении  трудовых поручений</a:t>
            </a:r>
            <a:endParaRPr lang="ru-RU" sz="4800" dirty="0"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800" dirty="0">
                <a:solidFill>
                  <a:srgbClr val="383838"/>
                </a:solidFill>
                <a:latin typeface="Arial"/>
                <a:ea typeface="Times New Roman"/>
                <a:cs typeface="Times New Roman"/>
              </a:rPr>
              <a:t>Поощрение приложенного  выполнения поручений ,проявления самостоятельности и инициативы.</a:t>
            </a:r>
            <a:endParaRPr lang="ru-RU" sz="4800" dirty="0">
              <a:ea typeface="Times New Roman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17489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6048672"/>
          </a:xfrm>
        </p:spPr>
        <p:txBody>
          <a:bodyPr/>
          <a:lstStyle/>
          <a:p>
            <a:r>
              <a:rPr lang="ru-RU" dirty="0" smtClean="0"/>
              <a:t>Совместная работа </a:t>
            </a:r>
          </a:p>
          <a:p>
            <a:pPr marL="0" indent="0">
              <a:buNone/>
            </a:pPr>
            <a:r>
              <a:rPr lang="ru-RU" smtClean="0"/>
              <a:t>с родителями.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785193"/>
            <a:ext cx="3054605" cy="4072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44168"/>
            <a:ext cx="3528392" cy="2492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9459" y="2060848"/>
            <a:ext cx="3366095" cy="4490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06414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925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383838"/>
                </a:solidFill>
                <a:latin typeface="Arial"/>
                <a:ea typeface="Times New Roman"/>
                <a:cs typeface="Times New Roman"/>
              </a:rPr>
              <a:t>Организуя трудовую деятельность, воспитатель обеспечивает всестороннее развитие детей, помогает им обрести уверенность в своих силах, способствует формированию жизненно необходимых умений и навыков, воспитанию ответственности и самостоятельности.</a:t>
            </a:r>
            <a:endParaRPr lang="ru-RU" sz="3600" dirty="0">
              <a:ea typeface="Times New Roman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>
                <a:solidFill>
                  <a:srgbClr val="383838"/>
                </a:solidFill>
                <a:latin typeface="Arial"/>
                <a:ea typeface="Times New Roman"/>
                <a:cs typeface="Times New Roman"/>
              </a:rPr>
              <a:t> </a:t>
            </a:r>
            <a:endParaRPr lang="ru-RU" sz="3600" dirty="0" smtClean="0">
              <a:ea typeface="Times New Roman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3600">
                <a:solidFill>
                  <a:srgbClr val="383838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sz="3600" smtClean="0">
                <a:solidFill>
                  <a:srgbClr val="383838"/>
                </a:solidFill>
                <a:latin typeface="Arial"/>
                <a:ea typeface="Times New Roman"/>
                <a:cs typeface="Times New Roman"/>
              </a:rPr>
              <a:t>            </a:t>
            </a:r>
            <a:r>
              <a:rPr lang="ru-RU" smtClean="0">
                <a:solidFill>
                  <a:srgbClr val="383838"/>
                </a:solidFill>
                <a:latin typeface="Arial"/>
                <a:ea typeface="Times New Roman"/>
                <a:cs typeface="Times New Roman"/>
              </a:rPr>
              <a:t>СПАСИБО </a:t>
            </a:r>
            <a:r>
              <a:rPr lang="ru-RU" dirty="0">
                <a:solidFill>
                  <a:srgbClr val="383838"/>
                </a:solidFill>
                <a:latin typeface="Arial"/>
                <a:ea typeface="Times New Roman"/>
                <a:cs typeface="Times New Roman"/>
              </a:rPr>
              <a:t>ЗА ВНИМАНИЕ!</a:t>
            </a:r>
            <a:endParaRPr lang="ru-RU" sz="3600" dirty="0"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2101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383838"/>
                </a:solidFill>
                <a:latin typeface="Arial"/>
                <a:ea typeface="Times New Roman"/>
                <a:cs typeface="Times New Roman"/>
              </a:rPr>
              <a:t>Виды трудовой деятельности:</a:t>
            </a:r>
            <a:endParaRPr lang="ru-RU" sz="4800" dirty="0">
              <a:ea typeface="Times New Roman"/>
              <a:cs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383838"/>
                </a:solidFill>
                <a:latin typeface="Arial"/>
                <a:ea typeface="Times New Roman"/>
                <a:cs typeface="Times New Roman"/>
              </a:rPr>
              <a:t>САМООБСЛУЖИВАНИЕ: - обучать детей правильно мыть руки и лицо, вытираться своим полотенцем; Виды трудовой деятельности: Нужно мыться непременно Утром, вечером и днем, Перед каждою </a:t>
            </a:r>
            <a:r>
              <a:rPr lang="ru-RU" dirty="0" err="1">
                <a:solidFill>
                  <a:srgbClr val="383838"/>
                </a:solidFill>
                <a:latin typeface="Arial"/>
                <a:ea typeface="Times New Roman"/>
                <a:cs typeface="Times New Roman"/>
              </a:rPr>
              <a:t>едою</a:t>
            </a:r>
            <a:r>
              <a:rPr lang="ru-RU" dirty="0">
                <a:solidFill>
                  <a:srgbClr val="383838"/>
                </a:solidFill>
                <a:latin typeface="Arial"/>
                <a:ea typeface="Times New Roman"/>
                <a:cs typeface="Times New Roman"/>
              </a:rPr>
              <a:t>, После сна и перед сном.</a:t>
            </a:r>
            <a:r>
              <a:rPr lang="ru-RU" sz="3600" dirty="0">
                <a:ea typeface="Times New Roman"/>
                <a:cs typeface="Times New Roman"/>
              </a:rPr>
              <a:t>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600" b="1" dirty="0">
                <a:ea typeface="Times New Roman"/>
                <a:cs typeface="Times New Roman"/>
              </a:rPr>
              <a:t>Нужно мыть непременно</a:t>
            </a:r>
            <a:endParaRPr lang="ru-RU" sz="3600" dirty="0">
              <a:ea typeface="Times New Roman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600" b="1" dirty="0">
                <a:ea typeface="Times New Roman"/>
                <a:cs typeface="Times New Roman"/>
              </a:rPr>
              <a:t>Утром вечером и днем,</a:t>
            </a:r>
            <a:endParaRPr lang="ru-RU" sz="3600" dirty="0">
              <a:ea typeface="Times New Roman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600" b="1" dirty="0">
                <a:ea typeface="Times New Roman"/>
                <a:cs typeface="Times New Roman"/>
              </a:rPr>
              <a:t>Перед каждою </a:t>
            </a:r>
            <a:r>
              <a:rPr lang="ru-RU" sz="3600" b="1" dirty="0" err="1">
                <a:ea typeface="Times New Roman"/>
                <a:cs typeface="Times New Roman"/>
              </a:rPr>
              <a:t>едою</a:t>
            </a:r>
            <a:r>
              <a:rPr lang="ru-RU" sz="3600" b="1" dirty="0">
                <a:ea typeface="Times New Roman"/>
                <a:cs typeface="Times New Roman"/>
              </a:rPr>
              <a:t>,</a:t>
            </a:r>
            <a:endParaRPr lang="ru-RU" sz="3600" dirty="0">
              <a:ea typeface="Times New Roman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600" b="1" dirty="0">
                <a:ea typeface="Times New Roman"/>
                <a:cs typeface="Times New Roman"/>
              </a:rPr>
              <a:t>После сна и перед сном.</a:t>
            </a:r>
            <a:endParaRPr lang="ru-RU" sz="3600" dirty="0">
              <a:ea typeface="Times New Roman"/>
              <a:cs typeface="Times New Roman"/>
            </a:endParaRPr>
          </a:p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616" y="3645023"/>
            <a:ext cx="1768475" cy="235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48263" y="3678000"/>
            <a:ext cx="1749425" cy="2335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7537179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solidFill>
                  <a:srgbClr val="383838"/>
                </a:solidFill>
                <a:latin typeface="Arial"/>
                <a:ea typeface="Times New Roman"/>
                <a:cs typeface="Times New Roman"/>
              </a:rPr>
              <a:t>- приучать детей при раздевании складывать вещи в определенной последовательности.</a:t>
            </a:r>
            <a:r>
              <a:rPr lang="ru-RU" sz="2400" dirty="0">
                <a:ea typeface="Times New Roman"/>
                <a:cs typeface="Times New Roman"/>
              </a:rPr>
              <a:t/>
            </a:r>
            <a:br>
              <a:rPr lang="ru-RU" sz="2400" dirty="0">
                <a:ea typeface="Times New Roman"/>
                <a:cs typeface="Times New Roman"/>
              </a:rPr>
            </a:br>
            <a:endParaRPr lang="ru-RU" sz="24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913579"/>
            <a:ext cx="1432684" cy="2365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 descr="C:\Users\DNS\Desktop\фото 13 гр\20200921_114941_00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1916832"/>
            <a:ext cx="215265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286000" y="4653136"/>
            <a:ext cx="430222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383838"/>
                </a:solidFill>
                <a:latin typeface="Arial"/>
                <a:ea typeface="Times New Roman"/>
                <a:cs typeface="Times New Roman"/>
              </a:rPr>
              <a:t>Хозяйственно-бытовой труд: - привлекать детей к выполнению простейших трудовых действий; На прогулке поиграли И игрушки все убрали.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46357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383838"/>
                </a:solidFill>
                <a:latin typeface="Arial"/>
                <a:ea typeface="Times New Roman"/>
                <a:cs typeface="Times New Roman"/>
              </a:rPr>
              <a:t>- приучать поддерживать порядок в игровой комнате, по окончании игр расставлять игровой материал по местам.</a:t>
            </a:r>
            <a:endParaRPr lang="ru-RU" sz="1800" dirty="0">
              <a:ea typeface="Times New Roman"/>
              <a:cs typeface="Times New Roman"/>
            </a:endParaRPr>
          </a:p>
        </p:txBody>
      </p:sp>
      <p:pic>
        <p:nvPicPr>
          <p:cNvPr id="4" name="Объект 3" descr="C:\Users\DNS\Desktop\фото 13 гр\20200921_113234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484784"/>
            <a:ext cx="2814780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DNS\Desktop\фото 13 гр\20200921_11324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1484784"/>
            <a:ext cx="4392488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231135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36904" cy="1066130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solidFill>
                  <a:srgbClr val="383838"/>
                </a:solidFill>
                <a:latin typeface="Arial"/>
                <a:ea typeface="Times New Roman"/>
                <a:cs typeface="Times New Roman"/>
              </a:rPr>
              <a:t>Привлекать детей к выполнению простейших трудовых действий. Учить совместно со взрослым и под его контролем перед едой ставить хлебницы(без хлеба) и </a:t>
            </a:r>
            <a:r>
              <a:rPr lang="ru-RU" sz="1600" dirty="0" err="1">
                <a:solidFill>
                  <a:srgbClr val="383838"/>
                </a:solidFill>
                <a:latin typeface="Arial"/>
                <a:ea typeface="Times New Roman"/>
                <a:cs typeface="Times New Roman"/>
              </a:rPr>
              <a:t>салфетницы</a:t>
            </a:r>
            <a:r>
              <a:rPr lang="ru-RU" sz="1600" dirty="0">
                <a:solidFill>
                  <a:srgbClr val="383838"/>
                </a:solidFill>
                <a:latin typeface="Arial"/>
                <a:ea typeface="Times New Roman"/>
                <a:cs typeface="Times New Roman"/>
              </a:rPr>
              <a:t>.</a:t>
            </a:r>
            <a:r>
              <a:rPr lang="ru-RU" sz="1600" dirty="0">
                <a:ea typeface="Times New Roman"/>
                <a:cs typeface="Times New Roman"/>
              </a:rPr>
              <a:t/>
            </a:r>
            <a:br>
              <a:rPr lang="ru-RU" sz="1600" dirty="0">
                <a:ea typeface="Times New Roman"/>
                <a:cs typeface="Times New Roman"/>
              </a:rPr>
            </a:br>
            <a:endParaRPr lang="ru-RU" sz="1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24744"/>
            <a:ext cx="8352928" cy="554461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Теремок\Desktop\Screenshot_20201110-114221_WhatsAp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79215"/>
            <a:ext cx="3810000" cy="497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Теремок\Desktop\Screenshot_20201110-114023_WhatsAp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24744"/>
            <a:ext cx="3810000" cy="500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49838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383838"/>
                </a:solidFill>
                <a:latin typeface="Arial"/>
                <a:ea typeface="Times New Roman"/>
                <a:cs typeface="Times New Roman"/>
              </a:rPr>
              <a:t>Труд в природе:</a:t>
            </a:r>
            <a:r>
              <a:rPr lang="ru-RU" sz="1800" dirty="0">
                <a:ea typeface="Times New Roman"/>
                <a:cs typeface="Times New Roman"/>
              </a:rPr>
              <a:t/>
            </a:r>
            <a:br>
              <a:rPr lang="ru-RU" sz="1800" dirty="0">
                <a:ea typeface="Times New Roman"/>
                <a:cs typeface="Times New Roman"/>
              </a:rPr>
            </a:br>
            <a:r>
              <a:rPr lang="ru-RU" sz="1800" dirty="0">
                <a:solidFill>
                  <a:srgbClr val="383838"/>
                </a:solidFill>
                <a:latin typeface="Arial"/>
                <a:ea typeface="Times New Roman"/>
                <a:cs typeface="Times New Roman"/>
              </a:rPr>
              <a:t>полив и уход за растениями, протирание листьев.</a:t>
            </a:r>
            <a:r>
              <a:rPr lang="ru-RU" sz="1800" dirty="0">
                <a:ea typeface="Times New Roman"/>
                <a:cs typeface="Times New Roman"/>
              </a:rPr>
              <a:t/>
            </a:r>
            <a:br>
              <a:rPr lang="ru-RU" sz="1800" dirty="0">
                <a:ea typeface="Times New Roman"/>
                <a:cs typeface="Times New Roman"/>
              </a:rPr>
            </a:br>
            <a:endParaRPr lang="ru-RU" sz="1800" dirty="0"/>
          </a:p>
        </p:txBody>
      </p:sp>
      <p:pic>
        <p:nvPicPr>
          <p:cNvPr id="4" name="Объект 3" descr="C:\Users\DNS\Desktop\фото 13 гр\20200921_112814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268760"/>
            <a:ext cx="3744416" cy="4243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DNS\Desktop\фото 13 гр\20200921_11305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1268760"/>
            <a:ext cx="2952328" cy="423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77556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274638"/>
            <a:ext cx="4680520" cy="778098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rgbClr val="383838"/>
                </a:solidFill>
                <a:latin typeface="Arial"/>
                <a:ea typeface="Times New Roman"/>
              </a:rPr>
              <a:t>Знакомство с трудом взрослых:</a:t>
            </a:r>
            <a:r>
              <a:rPr lang="ru-RU" sz="2000" dirty="0">
                <a:latin typeface="Times New Roman"/>
                <a:ea typeface="Times New Roman"/>
              </a:rPr>
              <a:t/>
            </a:r>
            <a:br>
              <a:rPr lang="ru-RU" sz="2000" dirty="0">
                <a:latin typeface="Times New Roman"/>
                <a:ea typeface="Times New Roman"/>
              </a:rPr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Arial"/>
                <a:ea typeface="Times New Roman"/>
              </a:rPr>
              <a:t>Труд прачки</a:t>
            </a:r>
            <a:endParaRPr lang="ru-RU" sz="20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Arial"/>
                <a:ea typeface="Times New Roman"/>
              </a:rPr>
              <a:t>Формировать у детей представления о содержании и структуре труда прачки, о характере стирального трудового процесса (цель, материал, бытовая техника, результат); рассказать об опасности бытовых электрических приборов и бережном с ними обращении; воспитывать уважительное отношение к труду прачки.</a:t>
            </a:r>
            <a:endParaRPr lang="ru-RU" sz="20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Arial"/>
                <a:ea typeface="Times New Roman"/>
              </a:rPr>
              <a:t>Экскурсия по детскому саду, наблюдение.</a:t>
            </a:r>
            <a:endParaRPr lang="ru-RU" sz="20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Arial"/>
                <a:ea typeface="Times New Roman"/>
              </a:rPr>
              <a:t>Рассказ воспитателя.</a:t>
            </a:r>
            <a:endParaRPr lang="ru-RU" sz="20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Arial"/>
                <a:ea typeface="Times New Roman"/>
              </a:rPr>
              <a:t>Рассматривание иллюстраций.</a:t>
            </a:r>
            <a:endParaRPr lang="ru-RU" sz="20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Arial"/>
                <a:ea typeface="Times New Roman"/>
              </a:rPr>
              <a:t>Помощь взрослому  в стирке кукольного белья.</a:t>
            </a:r>
            <a:endParaRPr lang="ru-RU" sz="20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Arial"/>
                <a:ea typeface="Times New Roman"/>
              </a:rPr>
              <a:t>Чтение: К. Чуковский «</a:t>
            </a:r>
            <a:r>
              <a:rPr lang="ru-RU" sz="2000" dirty="0" err="1">
                <a:solidFill>
                  <a:srgbClr val="000000"/>
                </a:solidFill>
                <a:latin typeface="Arial"/>
                <a:ea typeface="Times New Roman"/>
              </a:rPr>
              <a:t>Мойдодыр</a:t>
            </a:r>
            <a:r>
              <a:rPr lang="ru-RU" sz="2000" dirty="0">
                <a:solidFill>
                  <a:srgbClr val="000000"/>
                </a:solidFill>
                <a:latin typeface="Arial"/>
                <a:ea typeface="Times New Roman"/>
              </a:rPr>
              <a:t>», «Я один у мамы сын».</a:t>
            </a:r>
            <a:endParaRPr lang="ru-RU" sz="20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Arial"/>
                <a:ea typeface="Times New Roman"/>
              </a:rPr>
              <a:t>Сюжетно - ролевые игры «Семья», «Детский сад»</a:t>
            </a:r>
            <a:endParaRPr lang="ru-RU" sz="20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000" dirty="0" err="1">
                <a:solidFill>
                  <a:srgbClr val="000000"/>
                </a:solidFill>
                <a:latin typeface="Arial"/>
                <a:ea typeface="Times New Roman"/>
              </a:rPr>
              <a:t>Дид.игра</a:t>
            </a:r>
            <a:r>
              <a:rPr lang="ru-RU" sz="2000" dirty="0">
                <a:solidFill>
                  <a:srgbClr val="000000"/>
                </a:solidFill>
                <a:latin typeface="Arial"/>
                <a:ea typeface="Times New Roman"/>
              </a:rPr>
              <a:t> «Кому что нужно для работы»</a:t>
            </a:r>
            <a:endParaRPr lang="ru-RU" sz="200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41961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C:\Users\DNS\Desktop\фото 13 гр\20200929_075530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548680"/>
            <a:ext cx="2664296" cy="360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DNS\Desktop\фото 13 гр\20200929_07553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259559"/>
            <a:ext cx="2859339" cy="3897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DNS\Desktop\фото 13 гр\20200929_07554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1772816"/>
            <a:ext cx="2664296" cy="356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1412603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6624736" cy="850106"/>
          </a:xfrm>
        </p:spPr>
        <p:txBody>
          <a:bodyPr>
            <a:normAutofit/>
          </a:bodyPr>
          <a:lstStyle/>
          <a:p>
            <a:pPr algn="l"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Arial"/>
                <a:ea typeface="Times New Roman"/>
              </a:rPr>
              <a:t>Чтение: К. Чуковский «</a:t>
            </a:r>
            <a:r>
              <a:rPr lang="ru-RU" sz="1200" dirty="0" err="1">
                <a:solidFill>
                  <a:srgbClr val="000000"/>
                </a:solidFill>
                <a:latin typeface="Arial"/>
                <a:ea typeface="Times New Roman"/>
              </a:rPr>
              <a:t>Мойдодыр</a:t>
            </a:r>
            <a:r>
              <a:rPr lang="ru-RU" sz="1200" dirty="0">
                <a:solidFill>
                  <a:srgbClr val="000000"/>
                </a:solidFill>
                <a:latin typeface="Arial"/>
                <a:ea typeface="Times New Roman"/>
              </a:rPr>
              <a:t>», «Я один у мамы сын».</a:t>
            </a:r>
            <a:r>
              <a:rPr lang="ru-RU" sz="1800" dirty="0">
                <a:latin typeface="Times New Roman"/>
                <a:ea typeface="Times New Roman"/>
              </a:rPr>
              <a:t/>
            </a:r>
            <a:br>
              <a:rPr lang="ru-RU" sz="1800" dirty="0">
                <a:latin typeface="Times New Roman"/>
                <a:ea typeface="Times New Roman"/>
              </a:rPr>
            </a:br>
            <a:r>
              <a:rPr lang="ru-RU" sz="1800" dirty="0" smtClean="0">
                <a:latin typeface="Times New Roman"/>
                <a:ea typeface="Times New Roman"/>
              </a:rPr>
              <a:t/>
            </a:r>
            <a:br>
              <a:rPr lang="ru-RU" sz="1800" dirty="0" smtClean="0">
                <a:latin typeface="Times New Roman"/>
                <a:ea typeface="Times New Roman"/>
              </a:rPr>
            </a:br>
            <a:r>
              <a:rPr lang="ru-RU" sz="1800" dirty="0">
                <a:solidFill>
                  <a:srgbClr val="000000"/>
                </a:solidFill>
                <a:latin typeface="Arial"/>
                <a:ea typeface="Times New Roman"/>
              </a:rPr>
              <a:t>Сюжетно - ролевые игры «прачка»</a:t>
            </a:r>
            <a:endParaRPr lang="ru-RU" sz="1800" dirty="0">
              <a:effectLst/>
              <a:latin typeface="Times New Roman"/>
              <a:ea typeface="Times New Roman"/>
            </a:endParaRPr>
          </a:p>
        </p:txBody>
      </p:sp>
      <p:pic>
        <p:nvPicPr>
          <p:cNvPr id="4" name="Объект 3" descr="C:\Users\DNS\Desktop\фото 13 гр\20201103_10490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178828"/>
            <a:ext cx="3289067" cy="3770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DNS\Desktop\фото 13 гр\20201103_10490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2235769"/>
            <a:ext cx="3600400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824724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</TotalTime>
  <Words>827</Words>
  <Application>Microsoft Office PowerPoint</Application>
  <PresentationFormat>Экран (4:3)</PresentationFormat>
  <Paragraphs>64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Мини – проект «Трудовое воспитание с детьми раннего дошкольного возраста»  МБДОУ ДС  №28 г. Кузнецка группа 13 «Цыплята» подготовили :воспитатель Бабушкина Г.А.                             воспитатель Каримова Г.С.</vt:lpstr>
      <vt:lpstr>Виды трудовой деятельности:</vt:lpstr>
      <vt:lpstr>- приучать детей при раздевании складывать вещи в определенной последовательности. </vt:lpstr>
      <vt:lpstr>- приучать поддерживать порядок в игровой комнате, по окончании игр расставлять игровой материал по местам.</vt:lpstr>
      <vt:lpstr>Привлекать детей к выполнению простейших трудовых действий. Учить совместно со взрослым и под его контролем перед едой ставить хлебницы(без хлеба) и салфетницы. </vt:lpstr>
      <vt:lpstr>Труд в природе: полив и уход за растениями, протирание листьев. </vt:lpstr>
      <vt:lpstr>Знакомство с трудом взрослых: </vt:lpstr>
      <vt:lpstr>Слайд 8</vt:lpstr>
      <vt:lpstr>Чтение: К. Чуковский «Мойдодыр», «Я один у мамы сын».  Сюжетно - ролевые игры «прачка»</vt:lpstr>
      <vt:lpstr>Знакомство с трудом повара </vt:lpstr>
      <vt:lpstr>Сюжетно – ролевые игры «Семья», «поворята» </vt:lpstr>
      <vt:lpstr>  Наблюдение за работой медицинской сестры </vt:lpstr>
      <vt:lpstr>Сюжетно - ролевая игра «Поликлиника»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Теремок</dc:creator>
  <cp:lastModifiedBy>Детский Сад 28</cp:lastModifiedBy>
  <cp:revision>22</cp:revision>
  <dcterms:created xsi:type="dcterms:W3CDTF">2019-11-06T06:34:40Z</dcterms:created>
  <dcterms:modified xsi:type="dcterms:W3CDTF">2021-03-15T14:20:37Z</dcterms:modified>
</cp:coreProperties>
</file>