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notesMasterIdLst>
    <p:notesMasterId r:id="rId17"/>
  </p:notesMasterIdLst>
  <p:sldIdLst>
    <p:sldId id="275" r:id="rId2"/>
    <p:sldId id="272" r:id="rId3"/>
    <p:sldId id="276" r:id="rId4"/>
    <p:sldId id="280" r:id="rId5"/>
    <p:sldId id="282" r:id="rId6"/>
    <p:sldId id="283" r:id="rId7"/>
    <p:sldId id="284" r:id="rId8"/>
    <p:sldId id="277" r:id="rId9"/>
    <p:sldId id="287" r:id="rId10"/>
    <p:sldId id="285" r:id="rId11"/>
    <p:sldId id="286" r:id="rId12"/>
    <p:sldId id="279" r:id="rId13"/>
    <p:sldId id="278" r:id="rId14"/>
    <p:sldId id="281" r:id="rId15"/>
    <p:sldId id="28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2313"/>
    <a:srgbClr val="EC660D"/>
    <a:srgbClr val="00204F"/>
    <a:srgbClr val="0086AC"/>
    <a:srgbClr val="41140B"/>
    <a:srgbClr val="DAD7C6"/>
    <a:srgbClr val="9E1306"/>
    <a:srgbClr val="C6AEA2"/>
    <a:srgbClr val="9E100E"/>
    <a:srgbClr val="D0D4B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7" autoAdjust="0"/>
    <p:restoredTop sz="94660" autoAdjust="0"/>
  </p:normalViewPr>
  <p:slideViewPr>
    <p:cSldViewPr>
      <p:cViewPr varScale="1">
        <p:scale>
          <a:sx n="69" d="100"/>
          <a:sy n="69" d="100"/>
        </p:scale>
        <p:origin x="-10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49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EE5DD-14CE-475A-93C6-84F387FFC5E8}" type="datetimeFigureOut">
              <a:rPr lang="en-US" smtClean="0"/>
              <a:pPr/>
              <a:t>3/6/2018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© Copyright Showeet.com</a:t>
            </a:r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57A68-B95A-498B-8FA1-D6E958C41C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6164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Utilisateur\Documents\Perso\sho8\WATERCOLOR\fond2_watercolor.jp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3175"/>
            <a:ext cx="9150350" cy="6864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619672" y="2463031"/>
            <a:ext cx="6382072" cy="1470025"/>
          </a:xfrm>
        </p:spPr>
        <p:txBody>
          <a:bodyPr lIns="0" rIns="0" anchor="b">
            <a:noAutofit/>
          </a:bodyPr>
          <a:lstStyle>
            <a:lvl1pPr algn="r">
              <a:lnSpc>
                <a:spcPts val="4600"/>
              </a:lnSpc>
              <a:defRPr sz="6000" b="0" cap="none" baseline="0">
                <a:solidFill>
                  <a:srgbClr val="EC660D"/>
                </a:solidFill>
                <a:latin typeface="ChopinScript" pitchFamily="66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5598141" y="3999979"/>
            <a:ext cx="2403603" cy="365125"/>
          </a:xfrm>
        </p:spPr>
        <p:txBody>
          <a:bodyPr/>
          <a:lstStyle>
            <a:lvl1pPr algn="r">
              <a:defRPr sz="1400">
                <a:solidFill>
                  <a:srgbClr val="6F231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7D89EED-4E11-4D7F-9EAA-86CBFAD2334D}" type="datetimeFigureOut">
              <a:rPr lang="fr-FR" smtClean="0"/>
              <a:pPr/>
              <a:t>06/03/2018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586840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tilisateur\Documents\Perso\sho8\WATERCOLOR\fond1_watercolor.jp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3175"/>
            <a:ext cx="9150350" cy="6864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971600" y="188640"/>
            <a:ext cx="6563072" cy="1143000"/>
          </a:xfrm>
        </p:spPr>
        <p:txBody>
          <a:bodyPr>
            <a:noAutofit/>
          </a:bodyPr>
          <a:lstStyle>
            <a:lvl1pPr algn="r">
              <a:lnSpc>
                <a:spcPts val="4000"/>
              </a:lnSpc>
              <a:defRPr sz="4800" cap="none" baseline="0">
                <a:solidFill>
                  <a:srgbClr val="EC660D"/>
                </a:solidFill>
                <a:latin typeface="ChopinScript" pitchFamily="66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995936" y="1988840"/>
            <a:ext cx="4690864" cy="4137323"/>
          </a:xfrm>
        </p:spPr>
        <p:txBody>
          <a:bodyPr lIns="0" rIns="0">
            <a:normAutofit/>
          </a:bodyPr>
          <a:lstStyle>
            <a:lvl1pPr algn="r">
              <a:defRPr sz="2400">
                <a:solidFill>
                  <a:srgbClr val="6F2313"/>
                </a:solidFill>
                <a:latin typeface="Arial" pitchFamily="34" charset="0"/>
                <a:cs typeface="Arial" pitchFamily="34" charset="0"/>
              </a:defRPr>
            </a:lvl1pPr>
            <a:lvl2pPr algn="r">
              <a:defRPr sz="2000">
                <a:solidFill>
                  <a:srgbClr val="6F2313"/>
                </a:solidFill>
                <a:latin typeface="Arial" pitchFamily="34" charset="0"/>
                <a:cs typeface="Arial" pitchFamily="34" charset="0"/>
              </a:defRPr>
            </a:lvl2pPr>
            <a:lvl3pPr algn="r">
              <a:defRPr sz="1800">
                <a:solidFill>
                  <a:srgbClr val="6F2313"/>
                </a:solidFill>
                <a:latin typeface="Arial" pitchFamily="34" charset="0"/>
                <a:cs typeface="Arial" pitchFamily="34" charset="0"/>
              </a:defRPr>
            </a:lvl3pPr>
            <a:lvl4pPr algn="r">
              <a:defRPr sz="1600">
                <a:solidFill>
                  <a:srgbClr val="6F2313"/>
                </a:solidFill>
                <a:latin typeface="Arial" pitchFamily="34" charset="0"/>
                <a:cs typeface="Arial" pitchFamily="34" charset="0"/>
              </a:defRPr>
            </a:lvl4pPr>
            <a:lvl5pPr algn="r">
              <a:defRPr sz="1600">
                <a:solidFill>
                  <a:srgbClr val="6F2313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004048" y="6356350"/>
            <a:ext cx="2895600" cy="365125"/>
          </a:xfrm>
        </p:spPr>
        <p:txBody>
          <a:bodyPr/>
          <a:lstStyle/>
          <a:p>
            <a:pPr algn="r"/>
            <a:r>
              <a:rPr lang="en-US" noProof="0" dirty="0" smtClean="0"/>
              <a:t>Your footer here</a:t>
            </a:r>
            <a:endParaRPr lang="en-US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028384" y="6356350"/>
            <a:ext cx="658416" cy="365125"/>
          </a:xfrm>
        </p:spPr>
        <p:txBody>
          <a:bodyPr/>
          <a:lstStyle>
            <a:lvl1pPr algn="r">
              <a:defRPr/>
            </a:lvl1pPr>
          </a:lstStyle>
          <a:p>
            <a:fld id="{AE199FAC-4B86-4121-B622-50028D35B744}" type="slidenum">
              <a:rPr lang="fr-FR" smtClean="0"/>
              <a:pPr/>
              <a:t>‹#›</a:t>
            </a:fld>
            <a:endParaRPr lang="fr-FR" dirty="0"/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3995936" y="6309320"/>
            <a:ext cx="4680520" cy="0"/>
          </a:xfrm>
          <a:prstGeom prst="line">
            <a:avLst/>
          </a:prstGeom>
          <a:ln w="28575">
            <a:solidFill>
              <a:srgbClr val="EC66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pied de page 4"/>
          <p:cNvSpPr txBox="1">
            <a:spLocks/>
          </p:cNvSpPr>
          <p:nvPr userDrawn="1"/>
        </p:nvSpPr>
        <p:spPr>
          <a:xfrm>
            <a:off x="7812360" y="6356350"/>
            <a:ext cx="3753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-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45554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89EED-4E11-4D7F-9EAA-86CBFAD2334D}" type="datetimeFigureOut">
              <a:rPr lang="fr-FR" smtClean="0"/>
              <a:pPr/>
              <a:t>06/03/2018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Your footer here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99FAC-4B86-4121-B622-50028D35B744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8396804" y="5799922"/>
            <a:ext cx="1839157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="" xmlns:p14="http://schemas.microsoft.com/office/powerpoint/2010/main" val="1421808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1619672" y="1844824"/>
            <a:ext cx="6382072" cy="2592287"/>
          </a:xfrm>
        </p:spPr>
        <p:txBody>
          <a:bodyPr/>
          <a:lstStyle/>
          <a:p>
            <a:r>
              <a:rPr lang="ru-RU" b="1" dirty="0" smtClean="0"/>
              <a:t>Система работы над слоговой структурой слова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49378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132856"/>
            <a:ext cx="4622800" cy="204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27984" y="2132856"/>
            <a:ext cx="42926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99592" y="2276872"/>
            <a:ext cx="43180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96136" y="1988840"/>
            <a:ext cx="2159000" cy="248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352928" cy="2160240"/>
          </a:xfrm>
        </p:spPr>
        <p:txBody>
          <a:bodyPr/>
          <a:lstStyle/>
          <a:p>
            <a:pPr algn="l"/>
            <a:r>
              <a:rPr lang="ru-RU" sz="3200" b="1" dirty="0" smtClean="0"/>
              <a:t>ЗАКРЕПЛЕНИЕ НАВЫКОВ ТОЧНОГО ВОСПРОИЗВЕДЕНИЯ СЛОГОВОЙ СТРУКТУРЫ СЛОВА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>
              <a:buNone/>
            </a:pPr>
            <a:r>
              <a:rPr lang="ru-RU" dirty="0" smtClean="0"/>
              <a:t>     На этом этапе предлагаются тексты, содержащие звуки, которые в начале обучения могли употребляться неверно </a:t>
            </a:r>
          </a:p>
          <a:p>
            <a:pPr algn="l">
              <a:buNone/>
            </a:pPr>
            <a:r>
              <a:rPr lang="ru-RU" b="1" dirty="0" smtClean="0"/>
              <a:t>    Отраженное проговаривание и заучивание:</a:t>
            </a:r>
            <a:endParaRPr lang="ru-RU" dirty="0" smtClean="0"/>
          </a:p>
          <a:p>
            <a:pPr lvl="0" algn="l"/>
            <a:r>
              <a:rPr lang="ru-RU" dirty="0" smtClean="0"/>
              <a:t>слов, словосочетаний и предложений,</a:t>
            </a:r>
          </a:p>
          <a:p>
            <a:pPr lvl="0" algn="l"/>
            <a:r>
              <a:rPr lang="ru-RU" dirty="0" smtClean="0"/>
              <a:t>рифмовок и стихов,</a:t>
            </a:r>
          </a:p>
          <a:p>
            <a:pPr lvl="0" algn="l"/>
            <a:r>
              <a:rPr lang="ru-RU" dirty="0" smtClean="0"/>
              <a:t>скороговорок,</a:t>
            </a:r>
          </a:p>
          <a:p>
            <a:pPr algn="l"/>
            <a:r>
              <a:rPr lang="ru-RU" dirty="0" smtClean="0"/>
              <a:t>рассказов.</a:t>
            </a:r>
          </a:p>
          <a:p>
            <a:pPr algn="l"/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6563072" cy="1440160"/>
          </a:xfrm>
        </p:spPr>
        <p:txBody>
          <a:bodyPr/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 этап - Заключительный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>
              <a:buNone/>
            </a:pPr>
            <a:r>
              <a:rPr lang="ru-RU" dirty="0" smtClean="0"/>
              <a:t>     Использование полученных навыков точного воспроизведения слоговой структуры слова в самостоятельной речи:</a:t>
            </a:r>
          </a:p>
          <a:p>
            <a:pPr lvl="0" algn="l"/>
            <a:r>
              <a:rPr lang="ru-RU" dirty="0" smtClean="0"/>
              <a:t>составление рассказов по опорным словам,</a:t>
            </a:r>
          </a:p>
          <a:p>
            <a:pPr lvl="0" algn="l"/>
            <a:r>
              <a:rPr lang="ru-RU" dirty="0" smtClean="0"/>
              <a:t>описание предметов,</a:t>
            </a:r>
          </a:p>
          <a:p>
            <a:pPr lvl="0" algn="l"/>
            <a:r>
              <a:rPr lang="ru-RU" dirty="0" smtClean="0"/>
              <a:t>придумывание конца или начала к рассказу педагога,</a:t>
            </a:r>
          </a:p>
          <a:p>
            <a:pPr lvl="0" algn="l"/>
            <a:r>
              <a:rPr lang="ru-RU" dirty="0" smtClean="0"/>
              <a:t>сравнение объектов,</a:t>
            </a:r>
          </a:p>
          <a:p>
            <a:pPr lvl="0" algn="l"/>
            <a:r>
              <a:rPr lang="ru-RU" dirty="0" smtClean="0"/>
              <a:t>диалог на заданную тему,</a:t>
            </a:r>
          </a:p>
          <a:p>
            <a:pPr lvl="0" algn="l"/>
            <a:r>
              <a:rPr lang="ru-RU" dirty="0" smtClean="0"/>
              <a:t>рассказывание по воображению,</a:t>
            </a:r>
          </a:p>
          <a:p>
            <a:pPr lvl="0" algn="l"/>
            <a:r>
              <a:rPr lang="ru-RU" dirty="0" smtClean="0"/>
              <a:t>придумывание сказок по набору игрушек</a:t>
            </a:r>
          </a:p>
          <a:p>
            <a:pPr algn="l"/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6563072" cy="1440160"/>
          </a:xfrm>
        </p:spPr>
        <p:txBody>
          <a:bodyPr/>
          <a:lstStyle/>
          <a:p>
            <a:pPr algn="l"/>
            <a:r>
              <a:rPr lang="ru-RU" i="1" dirty="0" smtClean="0"/>
              <a:t>Выводы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268760"/>
            <a:ext cx="7499176" cy="4857403"/>
          </a:xfrm>
        </p:spPr>
        <p:txBody>
          <a:bodyPr>
            <a:normAutofit fontScale="92500" lnSpcReduction="20000"/>
          </a:bodyPr>
          <a:lstStyle/>
          <a:p>
            <a:pPr lvl="0" algn="l"/>
            <a:r>
              <a:rPr lang="ru-RU" dirty="0" smtClean="0"/>
              <a:t>Работа логопеда над слоговой структурой должна осуществляться в</a:t>
            </a:r>
            <a:br>
              <a:rPr lang="ru-RU" dirty="0" smtClean="0"/>
            </a:br>
            <a:r>
              <a:rPr lang="ru-RU" i="1" dirty="0" smtClean="0"/>
              <a:t>тесной связи </a:t>
            </a:r>
            <a:r>
              <a:rPr lang="ru-RU" dirty="0" smtClean="0"/>
              <a:t>с лексическим и грамматическим значениями слова.</a:t>
            </a:r>
          </a:p>
          <a:p>
            <a:pPr lvl="0" algn="l"/>
            <a:r>
              <a:rPr lang="ru-RU" dirty="0" smtClean="0"/>
              <a:t>Коррекция фонематического образа слова должна проходить параллельно с уточнением и закреплением его </a:t>
            </a:r>
            <a:r>
              <a:rPr lang="ru-RU" i="1" dirty="0" smtClean="0"/>
              <a:t>значения.</a:t>
            </a:r>
            <a:endParaRPr lang="ru-RU" dirty="0" smtClean="0"/>
          </a:p>
          <a:p>
            <a:pPr algn="l"/>
            <a:r>
              <a:rPr lang="ru-RU" dirty="0" smtClean="0"/>
              <a:t>Одно из важных условий проведения коррекционной работы — формирование слоговой структуры слов с опорой на слуховую, зрительную и кинестетическую функции. </a:t>
            </a:r>
          </a:p>
          <a:p>
            <a:pPr algn="l"/>
            <a:r>
              <a:rPr lang="ru-RU" dirty="0" smtClean="0"/>
              <a:t>При многократном повторении в ходе отработки слогового состава слова параллельно необходимо закреплять его значение. Для этого слово включается в различные предложения до полного усвоения его семантики и слогового состава.</a:t>
            </a:r>
          </a:p>
          <a:p>
            <a:pPr lvl="0" algn="l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463031"/>
            <a:ext cx="7992888" cy="1254001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/>
              <a:t>ЭТАПЫ  ОБУЧЕНИЯ</a:t>
            </a:r>
            <a:endParaRPr lang="en-US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3059832" y="1556792"/>
            <a:ext cx="5904656" cy="4569371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+mn-lt"/>
              </a:rPr>
              <a:t>      1 - подготовительный этап</a:t>
            </a:r>
            <a:endParaRPr lang="ru-RU" sz="2800" dirty="0" smtClean="0">
              <a:solidFill>
                <a:srgbClr val="C00000"/>
              </a:solidFill>
              <a:latin typeface="+mn-lt"/>
            </a:endParaRPr>
          </a:p>
          <a:p>
            <a:pPr algn="l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+mn-lt"/>
              </a:rPr>
              <a:t>      2 - основной</a:t>
            </a:r>
          </a:p>
          <a:p>
            <a:pPr algn="l"/>
            <a:r>
              <a:rPr lang="ru-RU" sz="2800" b="1" dirty="0" smtClean="0">
                <a:solidFill>
                  <a:srgbClr val="C00000"/>
                </a:solidFill>
                <a:latin typeface="+mn-lt"/>
              </a:rPr>
              <a:t>формирования слоговой структуры слова</a:t>
            </a:r>
            <a:endParaRPr lang="ru-RU" sz="2800" dirty="0" smtClean="0">
              <a:solidFill>
                <a:srgbClr val="C00000"/>
              </a:solidFill>
              <a:latin typeface="+mn-lt"/>
            </a:endParaRPr>
          </a:p>
          <a:p>
            <a:pPr algn="l"/>
            <a:r>
              <a:rPr lang="ru-RU" sz="2800" b="1" dirty="0" smtClean="0">
                <a:solidFill>
                  <a:srgbClr val="C00000"/>
                </a:solidFill>
                <a:latin typeface="+mn-lt"/>
              </a:rPr>
              <a:t>закрепления навыков точного воспроизведения слоговой структуры слова</a:t>
            </a:r>
            <a:endParaRPr lang="ru-RU" sz="2800" dirty="0" smtClean="0">
              <a:solidFill>
                <a:srgbClr val="C00000"/>
              </a:solidFill>
              <a:latin typeface="+mn-lt"/>
            </a:endParaRPr>
          </a:p>
          <a:p>
            <a:pPr algn="l"/>
            <a:r>
              <a:rPr lang="ru-RU" sz="2800" b="1" dirty="0" smtClean="0">
                <a:solidFill>
                  <a:srgbClr val="C00000"/>
                </a:solidFill>
                <a:latin typeface="+mn-lt"/>
              </a:rPr>
              <a:t>3 - Заключительный</a:t>
            </a:r>
            <a:endParaRPr lang="ru-RU" sz="2800" dirty="0" smtClean="0">
              <a:solidFill>
                <a:srgbClr val="C00000"/>
              </a:solidFill>
              <a:latin typeface="+mn-lt"/>
            </a:endParaRPr>
          </a:p>
          <a:p>
            <a:pPr marL="0" indent="0" algn="just">
              <a:buNone/>
            </a:pPr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843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764704"/>
            <a:ext cx="6563072" cy="1008112"/>
          </a:xfrm>
        </p:spPr>
        <p:txBody>
          <a:bodyPr/>
          <a:lstStyle/>
          <a:p>
            <a:pPr algn="l"/>
            <a:r>
              <a:rPr lang="ru-RU" dirty="0" smtClean="0"/>
              <a:t>1 Этап - Подготовительный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31840" y="1988840"/>
            <a:ext cx="5554960" cy="4137323"/>
          </a:xfrm>
        </p:spPr>
        <p:txBody>
          <a:bodyPr>
            <a:normAutofit fontScale="92500" lnSpcReduction="20000"/>
          </a:bodyPr>
          <a:lstStyle/>
          <a:p>
            <a:pPr algn="l">
              <a:buNone/>
            </a:pPr>
            <a:r>
              <a:rPr lang="ru-RU" dirty="0" smtClean="0"/>
              <a:t>    Предварительно на </a:t>
            </a:r>
            <a:r>
              <a:rPr lang="ru-RU" b="1" dirty="0" smtClean="0"/>
              <a:t>невербальном, затем вербальном </a:t>
            </a:r>
            <a:r>
              <a:rPr lang="ru-RU" dirty="0" smtClean="0"/>
              <a:t>материале   </a:t>
            </a:r>
          </a:p>
          <a:p>
            <a:pPr algn="l">
              <a:buNone/>
            </a:pPr>
            <a:r>
              <a:rPr lang="ru-RU" dirty="0" smtClean="0"/>
              <a:t>-   упрощенные  упражнения на оптико-пространственную, </a:t>
            </a:r>
            <a:r>
              <a:rPr lang="ru-RU" dirty="0" err="1" smtClean="0"/>
              <a:t>сомато-пространственную</a:t>
            </a:r>
            <a:r>
              <a:rPr lang="ru-RU" dirty="0" smtClean="0"/>
              <a:t> ориентацию,  ориентировку в двухмерном и временном пространстве, на динамическую и ритмическую организацию  движений;</a:t>
            </a:r>
          </a:p>
          <a:p>
            <a:pPr algn="l">
              <a:buNone/>
            </a:pPr>
            <a:r>
              <a:rPr lang="ru-RU" dirty="0" smtClean="0"/>
              <a:t>-   фонематическая база: способность воспроизводить сочетание гласных звуков, слоговых сочетаний и слов близких по звуковому составу.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04856" cy="1224136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1800" b="1" dirty="0" smtClean="0">
                <a:solidFill>
                  <a:srgbClr val="C00000"/>
                </a:solidFill>
                <a:latin typeface="Arial" pitchFamily="34" charset="0"/>
              </a:rPr>
              <a:t>Упражнения на развитие оптико-пространственной ориентации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842855"/>
            <a:ext cx="8424936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46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"Где звенит колокольчик", "Далеко-близко", "Высоко, низко, глубоко", </a:t>
            </a:r>
            <a:r>
              <a:rPr kumimoji="0" lang="ru-RU" b="0" i="0" u="none" strike="noStrike" cap="none" normalizeH="0" baseline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Игровая ситуация "Перемещение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пространстве" (куклы, самолет, машина)…</a:t>
            </a:r>
          </a:p>
          <a:p>
            <a:pPr marL="0" marR="0" lvl="0" indent="174625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Игры на развитие фонематического слуха</a:t>
            </a:r>
          </a:p>
          <a:p>
            <a:pPr marL="0" marR="0" lvl="0" indent="174625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«Что шумит?», «Шумящие баночки (игрушки)», «Угадай инструмент»…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1746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564904"/>
            <a:ext cx="8136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Упражнения на развитие </a:t>
            </a:r>
            <a:r>
              <a:rPr lang="ru-RU" b="1" dirty="0" err="1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сомато-пространственной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ориентации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3284984"/>
            <a:ext cx="80648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 каком плече моя рука? Куда «смотрят» коленки? А пятки? Какой рукой ты рисуешь? А ешь? Какое ухо я трогаю? Где лоб? Затылок? Волосы? Стопы?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Взрослый молча выполняет движения, ребенок должен повторить той же рукой или ногой, избегая зеркальности.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Взрослый выполняет несложные движения, ребенок повторяет каждый раз выполненное движение, отставая на одно.</a:t>
            </a:r>
            <a:endParaRPr lang="ru-RU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solidFill>
                <a:srgbClr val="C00000"/>
              </a:solidFill>
            </a:endParaRPr>
          </a:p>
          <a:p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496944" cy="4176464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solidFill>
                  <a:srgbClr val="C00000"/>
                </a:solidFill>
              </a:rPr>
              <a:t>Упражнения на развитие ориентации </a:t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в двухмерном пространстве</a:t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772816"/>
            <a:ext cx="8064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Создание дидактических игровых ситуаций с использованием  русских народных  сказок (особенно продуктивна сказка «Репка»). </a:t>
            </a:r>
          </a:p>
          <a:p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Взрослый предлагает ребенку следующие задания на листе бумаги, на сенсорной доске, на подносе с песком, манкой, солью.</a:t>
            </a:r>
            <a:b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Поставь вверху листа точку (внизу палочку), нарисуй справа крестик (слева птичку), проведи в нижнем левом углу волну (в нижнем правом углу прямую линию) и т.д.</a:t>
            </a:r>
            <a:b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От поставленной на листе точки, без отрыва руки, ребенок должен рисовать линию под команды взрослого.</a:t>
            </a:r>
            <a:b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Едем направо... стоп, вверх... стоп, налево... стоп, вверх... стоп и т.д.</a:t>
            </a:r>
            <a:b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Графический диктант. Ребенку предлагается нарисовать: крест справа от палочки, точку слева от крючка, овал под треугольником, квадрат в круге и т.д.</a:t>
            </a:r>
            <a:b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Продолжение логических рядов.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124745"/>
            <a:ext cx="8208912" cy="1152127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solidFill>
                  <a:srgbClr val="C00000"/>
                </a:solidFill>
              </a:rPr>
              <a:t>Упражнения на развитие </a:t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временно-пространственной ориентации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683568" y="2321628"/>
            <a:ext cx="799288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графический диктант (Нарисуй сначала дом, потом человека, в конце цветок; на де­реве нарисуй сначала листик, потом дупло, в конце гнездо и др.)</a:t>
            </a:r>
            <a:endParaRPr lang="ru-RU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1825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Предлагаются похожие задания, которые выполняются в движении. Взрослый дает ребенку задания.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793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Вначале попрыгай, потом сядь на корточки, в конце хлопни в ладоши; вначале покачай мишку, потом покорми зайца, в конце обуй куклу и др. </a:t>
            </a:r>
            <a:endParaRPr lang="ru-RU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Взрослый и ребенок беседуют по теме «Вчера — сегодня — завтра»,</a:t>
            </a:r>
            <a:r>
              <a:rPr lang="ru-RU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"Времена года", "Части суток" , Серии картинок.</a:t>
            </a:r>
            <a:endParaRPr lang="ru-RU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работе с речевым материалом в ходе занятия используются уточняющие вопросы. Назвать второе слово, первое, третье. Также данный вид упражнений можно использовать при составлений предложений: Костер горит. Птица летит. Снег идет. Сосчитать. Назвать третье предложение, второе, первое.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836711"/>
            <a:ext cx="7848872" cy="1008113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Упражнения на развитие динамической</a:t>
            </a:r>
            <a:r>
              <a:rPr lang="ru-RU" sz="2400" dirty="0" smtClean="0">
                <a:solidFill>
                  <a:srgbClr val="C00000"/>
                </a:solidFill>
              </a:rPr>
              <a:t/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и ритмической организации движений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196752"/>
            <a:ext cx="8352928" cy="6391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Работа над ритмом </a:t>
            </a: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(сначала над простым, затем над сложным). Детям предлагаются различные способы воспроизведения ритма: </a:t>
            </a:r>
            <a:r>
              <a:rPr lang="ru-RU" sz="1600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отхлопывание</a:t>
            </a: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в ладоши, отстукивание мячом об пол, использование музыкальных инструментов.  Виды  упражнений с ритмом: счет, сравнение, соотнесение со схемой.</a:t>
            </a:r>
          </a:p>
          <a:p>
            <a:r>
              <a:rPr lang="ru-RU" sz="1600" b="1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Артикуляционные упражнения:</a:t>
            </a:r>
          </a:p>
          <a:p>
            <a:pPr lvl="0">
              <a:buFont typeface="Wingdings" pitchFamily="2" charset="2"/>
              <a:buChar char="§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открыть рот, оскалить зубы, надуть щеки;</a:t>
            </a:r>
          </a:p>
          <a:p>
            <a:pPr lvl="0">
              <a:buFont typeface="Wingdings" pitchFamily="2" charset="2"/>
              <a:buChar char="§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язык за правую щеку, губы трубочкой, язык на нижней губе;</a:t>
            </a:r>
          </a:p>
          <a:p>
            <a:pPr lvl="0">
              <a:buFont typeface="Wingdings" pitchFamily="2" charset="2"/>
              <a:buChar char="§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втянуть щеки, пощелкать языком, подуть;</a:t>
            </a:r>
          </a:p>
          <a:p>
            <a:pPr lvl="0">
              <a:buFont typeface="Wingdings" pitchFamily="2" charset="2"/>
              <a:buChar char="§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два раза пощелкать языком, один раз подуть;</a:t>
            </a:r>
          </a:p>
          <a:p>
            <a:pPr lvl="0">
              <a:buFont typeface="Wingdings" pitchFamily="2" charset="2"/>
              <a:buChar char="§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беззвучно артикулировать гласные [и]—[у]—[а];</a:t>
            </a:r>
          </a:p>
          <a:p>
            <a:pPr lvl="0">
              <a:buFont typeface="Wingdings" pitchFamily="2" charset="2"/>
              <a:buChar char="§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беззвучно артикулировать согласные [</a:t>
            </a:r>
            <a:r>
              <a:rPr lang="ru-RU" sz="1600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]—[</a:t>
            </a:r>
            <a:r>
              <a:rPr lang="ru-RU" sz="1600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]—[м].</a:t>
            </a:r>
          </a:p>
          <a:p>
            <a:r>
              <a:rPr lang="ru-RU" sz="1600" b="1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Упражнения для рук:</a:t>
            </a:r>
          </a:p>
          <a:p>
            <a:pPr lvl="0">
              <a:buFont typeface="Wingdings" pitchFamily="2" charset="2"/>
              <a:buChar char="§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большим пальцем поочередно касаться указательного, мизинца, среднего;</a:t>
            </a:r>
          </a:p>
          <a:p>
            <a:pPr lvl="0">
              <a:buFont typeface="Wingdings" pitchFamily="2" charset="2"/>
              <a:buChar char="§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класть кисть руки на стол кулаком, ребром, ладонью;</a:t>
            </a:r>
          </a:p>
          <a:p>
            <a:pPr lvl="0">
              <a:buFont typeface="Wingdings" pitchFamily="2" charset="2"/>
              <a:buChar char="§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показывать: кольцо из пальцев, ладонь вертикально, «уши зайчика»;</a:t>
            </a:r>
          </a:p>
          <a:p>
            <a:pPr lvl="0">
              <a:buFont typeface="Wingdings" pitchFamily="2" charset="2"/>
              <a:buChar char="§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из и.п. «кулак на столе» поочередно показывать большой палец, мизинец, указательный палец.</a:t>
            </a:r>
          </a:p>
          <a:p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Упражнения для тела:</a:t>
            </a:r>
          </a:p>
          <a:p>
            <a:pPr lvl="0">
              <a:buFont typeface="Wingdings" pitchFamily="2" charset="2"/>
              <a:buChar char="§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наклониться вправо, сесть на корточки, встать, хлопнуть в ладоши;</a:t>
            </a:r>
          </a:p>
          <a:p>
            <a:pPr lvl="0">
              <a:buFont typeface="Wingdings" pitchFamily="2" charset="2"/>
              <a:buChar char="§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помахать руками над головой, руки убрать за спину, прыгнуть на месте;</a:t>
            </a:r>
          </a:p>
          <a:p>
            <a:pPr lvl="0">
              <a:buFont typeface="Wingdings" pitchFamily="2" charset="2"/>
              <a:buChar char="§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топнуть ногой, руки к плечам, вниз, поднять голову, опустить.</a:t>
            </a:r>
          </a:p>
          <a:p>
            <a:pPr lvl="0"/>
            <a:r>
              <a:rPr lang="ru-RU" sz="1600" b="1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Логоритмика</a:t>
            </a:r>
            <a:endParaRPr lang="ru-RU" sz="1600" b="1" i="1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6696744" cy="1296144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 </a:t>
            </a:r>
            <a:r>
              <a:rPr lang="ru-RU" b="1" dirty="0" smtClean="0"/>
              <a:t>ЭТАП – ОСНОВНОЙ</a:t>
            </a:r>
            <a:br>
              <a:rPr lang="ru-RU" b="1" dirty="0" smtClean="0"/>
            </a:br>
            <a:r>
              <a:rPr lang="ru-RU" sz="3600" b="1" dirty="0" smtClean="0"/>
              <a:t>формирования слоговой структуры слова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29608" y="2420888"/>
            <a:ext cx="4690864" cy="3705275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dirty="0" smtClean="0"/>
              <a:t>Используются зрительные и жестовые символы звуков.</a:t>
            </a:r>
          </a:p>
          <a:p>
            <a:pPr algn="l"/>
            <a:r>
              <a:rPr lang="ru-RU" dirty="0" smtClean="0"/>
              <a:t>Основной этап включает в себя работу над словом. Дети знакомятся с длинными и короткими словами.</a:t>
            </a:r>
            <a:r>
              <a:rPr lang="ru-RU" b="1" dirty="0" smtClean="0"/>
              <a:t> </a:t>
            </a:r>
          </a:p>
          <a:p>
            <a:pPr algn="l">
              <a:buNone/>
            </a:pPr>
            <a:r>
              <a:rPr lang="ru-RU" b="1" dirty="0" smtClean="0"/>
              <a:t>1-я ступень. </a:t>
            </a:r>
            <a:r>
              <a:rPr lang="ru-RU" dirty="0" smtClean="0"/>
              <a:t>Соотнесение звучания слов со зрительными символами гласных звуков, моделирующими их слоговой контур.</a:t>
            </a:r>
          </a:p>
          <a:p>
            <a:pPr algn="l">
              <a:buNone/>
            </a:pPr>
            <a:r>
              <a:rPr lang="ru-RU" b="1" dirty="0" smtClean="0"/>
              <a:t>2-ая ступень. </a:t>
            </a:r>
            <a:r>
              <a:rPr lang="ru-RU" dirty="0" smtClean="0"/>
              <a:t>Воспроизведение сочетаний слогов со стечением согласных звуков.</a:t>
            </a:r>
          </a:p>
          <a:p>
            <a:pPr algn="l">
              <a:buNone/>
            </a:pPr>
            <a:r>
              <a:rPr lang="ru-RU" b="1" dirty="0" smtClean="0"/>
              <a:t>3-я ступень. </a:t>
            </a:r>
            <a:r>
              <a:rPr lang="ru-RU" dirty="0" smtClean="0"/>
              <a:t>Проговаривание слов (и их сочетаний), содержащих стечения согласных звуков.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6851104" cy="1008112"/>
          </a:xfrm>
        </p:spPr>
        <p:txBody>
          <a:bodyPr/>
          <a:lstStyle/>
          <a:p>
            <a:pPr algn="l"/>
            <a:r>
              <a:rPr lang="ru-RU" dirty="0" smtClean="0"/>
              <a:t>Ткаченко Т.А.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9458" name="Picture 2" descr="Картинки по запросу символы ткаченко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4008" y="836712"/>
            <a:ext cx="4968552" cy="67225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atercolor [Showeet.com]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4954</TotalTime>
  <Words>799</Words>
  <Application>Microsoft Office PowerPoint</Application>
  <PresentationFormat>Экран (4:3)</PresentationFormat>
  <Paragraphs>79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Watercolor [Showeet.com]</vt:lpstr>
      <vt:lpstr>Система работы над слоговой структурой слова</vt:lpstr>
      <vt:lpstr>ЭТАПЫ  ОБУЧЕНИЯ</vt:lpstr>
      <vt:lpstr>1 Этап - Подготовительный </vt:lpstr>
      <vt:lpstr>Упражнения на развитие оптико-пространственной ориентации </vt:lpstr>
      <vt:lpstr>Упражнения на развитие ориентации  в двухмерном пространстве   </vt:lpstr>
      <vt:lpstr>Упражнения на развитие  временно-пространственной ориентации </vt:lpstr>
      <vt:lpstr>Упражнения на развитие динамической и ритмической организации движений </vt:lpstr>
      <vt:lpstr> 2 ЭТАП – ОСНОВНОЙ формирования слоговой структуры слова  </vt:lpstr>
      <vt:lpstr>Ткаченко Т.А.</vt:lpstr>
      <vt:lpstr>Слайд 10</vt:lpstr>
      <vt:lpstr>Слайд 11</vt:lpstr>
      <vt:lpstr>ЗАКРЕПЛЕНИЕ НАВЫКОВ ТОЧНОГО ВОСПРОИЗВЕДЕНИЯ СЛОГОВОЙ СТРУКТУРЫ СЛОВА</vt:lpstr>
      <vt:lpstr> 3 этап - Заключительный </vt:lpstr>
      <vt:lpstr>Выводы 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- Watercolor</dc:title>
  <dc:creator>showeet.com</dc:creator>
  <cp:lastModifiedBy>User</cp:lastModifiedBy>
  <cp:revision>81</cp:revision>
  <dcterms:created xsi:type="dcterms:W3CDTF">2012-01-16T12:17:13Z</dcterms:created>
  <dcterms:modified xsi:type="dcterms:W3CDTF">2018-03-05T21:58:38Z</dcterms:modified>
  <cp:category>Templates</cp:category>
</cp:coreProperties>
</file>