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71" r:id="rId11"/>
    <p:sldId id="268" r:id="rId12"/>
    <p:sldId id="267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75854B-1FAF-4AB7-B3D6-967E0F15D74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796076-730A-4802-8F2F-251B3B0F61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24" y="764704"/>
            <a:ext cx="5791570" cy="40324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7772400" cy="1199704"/>
          </a:xfrm>
        </p:spPr>
        <p:txBody>
          <a:bodyPr/>
          <a:lstStyle/>
          <a:p>
            <a:pPr algn="ctr"/>
            <a:r>
              <a:rPr lang="ru-RU" b="1" dirty="0"/>
              <a:t>Как распознать заболевание и что делать при появлении первых признаков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8423" cy="17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Дети с 6 месяцев, учащиеся 1-11 классов;</a:t>
            </a:r>
          </a:p>
          <a:p>
            <a:r>
              <a:rPr lang="ru-RU" dirty="0"/>
              <a:t>обучающиеся в профессиональных образовательных организациях и образовательных организациях высшего образования;</a:t>
            </a:r>
          </a:p>
          <a:p>
            <a:pPr algn="just"/>
            <a:r>
              <a:rPr lang="ru-RU" dirty="0"/>
              <a:t>взрослые, работающие по отдельным профессиям и должностям (работники медицинских и образовательных организаций, транспорта, коммунальной сферы);</a:t>
            </a:r>
          </a:p>
          <a:p>
            <a:r>
              <a:rPr lang="ru-RU" dirty="0"/>
              <a:t>беременные женщины;</a:t>
            </a:r>
          </a:p>
          <a:p>
            <a:r>
              <a:rPr lang="ru-RU" dirty="0"/>
              <a:t>взрослые старше 60 лет;</a:t>
            </a:r>
          </a:p>
          <a:p>
            <a:r>
              <a:rPr lang="ru-RU" dirty="0"/>
              <a:t>лица, подлежащие призыву на военную службу;</a:t>
            </a:r>
          </a:p>
          <a:p>
            <a:r>
              <a:rPr lang="ru-RU" dirty="0"/>
              <a:t>лица с хроническими заболеваниями, в том числе с заболеваниями легких, сердечно-сосудистыми заболеваниями, метаболическими нарушениями и ожирением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России прививка от гриппа включена в Национальный календарь профилактических прививок для лиц: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672408" cy="407741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338936" cy="4525963"/>
          </a:xfrm>
        </p:spPr>
        <p:txBody>
          <a:bodyPr/>
          <a:lstStyle/>
          <a:p>
            <a:r>
              <a:rPr lang="ru-RU" dirty="0" smtClean="0"/>
              <a:t>Дети до 6 месяцев</a:t>
            </a:r>
          </a:p>
          <a:p>
            <a:r>
              <a:rPr lang="ru-RU" dirty="0" smtClean="0"/>
              <a:t>Лица, имевшие аллергическую реакцию на предыдущие вакцинации</a:t>
            </a:r>
          </a:p>
          <a:p>
            <a:r>
              <a:rPr lang="ru-RU" dirty="0" smtClean="0"/>
              <a:t>Острое лихорадочное </a:t>
            </a:r>
            <a:r>
              <a:rPr lang="ru-RU" dirty="0" smtClean="0"/>
              <a:t>состояние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Противопоказания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вакцины от гриппа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Последние </a:t>
            </a:r>
            <a:r>
              <a:rPr lang="ru-RU" dirty="0"/>
              <a:t>вакцины против гриппа вызывают очень мало побочных эффектов.</a:t>
            </a:r>
          </a:p>
          <a:p>
            <a:pPr marL="109728" indent="0">
              <a:buNone/>
            </a:pPr>
            <a:r>
              <a:rPr lang="ru-RU" dirty="0"/>
              <a:t>Из имеющихся следует отметить:</a:t>
            </a:r>
          </a:p>
          <a:p>
            <a:r>
              <a:rPr lang="ru-RU" dirty="0"/>
              <a:t>Покраснение зоны, в которую производится инъекция, что связано с местной реакцией на вакцину, обычно исчезает в течение 24 </a:t>
            </a:r>
            <a:r>
              <a:rPr lang="ru-RU" dirty="0" smtClean="0"/>
              <a:t>часов</a:t>
            </a:r>
            <a:endParaRPr lang="ru-RU" dirty="0"/>
          </a:p>
          <a:p>
            <a:r>
              <a:rPr lang="ru-RU" dirty="0"/>
              <a:t>В редких случаях, появляются незначительные </a:t>
            </a:r>
            <a:r>
              <a:rPr lang="ru-RU" dirty="0" smtClean="0"/>
              <a:t>катаральные явления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Побочные </a:t>
            </a:r>
            <a:r>
              <a:rPr lang="ru-RU" dirty="0">
                <a:solidFill>
                  <a:srgbClr val="0070C0"/>
                </a:solidFill>
              </a:rPr>
              <a:t>эффекты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вакцины </a:t>
            </a:r>
            <a:r>
              <a:rPr lang="ru-RU" dirty="0">
                <a:solidFill>
                  <a:srgbClr val="0070C0"/>
                </a:solidFill>
              </a:rPr>
              <a:t>против гриппа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62606"/>
              </p:ext>
            </p:extLst>
          </p:nvPr>
        </p:nvGraphicFramePr>
        <p:xfrm>
          <a:off x="457200" y="1481138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ОРВИ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Начинается неожиданно и в считанные часы захватывает весь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Развивается постепенно и чаще всего характеризуется утомляемостью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Резкое повышение температуры до очень высоких цифр,</a:t>
                      </a:r>
                      <a:r>
                        <a:rPr lang="ru-RU" baseline="0" dirty="0" smtClean="0"/>
                        <a:t> повышенная чувствительность к свету, ломота в мышцах и суставах, сильная головная боль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r>
                        <a:rPr lang="ru-RU" baseline="0" dirty="0" smtClean="0"/>
                        <a:t> редко повышается выше 38 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Мучительный</a:t>
                      </a:r>
                      <a:r>
                        <a:rPr lang="ru-RU" baseline="0" dirty="0" smtClean="0"/>
                        <a:t> сухой кашель и боль в груди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Сразу</a:t>
                      </a:r>
                      <a:r>
                        <a:rPr lang="ru-RU" baseline="0" dirty="0" smtClean="0"/>
                        <a:t> появляются насморк и/или боли в горле при глотании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Иногда появляются тошнота, рвота, понос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Частое чихание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 бывает покраснение глаз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отличить грипп от ОРВИ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Будьте осторожны</a:t>
            </a:r>
            <a:r>
              <a:rPr lang="ru-RU" dirty="0" smtClean="0"/>
              <a:t>!</a:t>
            </a:r>
          </a:p>
          <a:p>
            <a:r>
              <a:rPr lang="ru-RU" dirty="0" smtClean="0"/>
              <a:t>Вовремя сделайте прививку от гриппа!</a:t>
            </a:r>
            <a:endParaRPr lang="ru-RU" dirty="0" smtClean="0"/>
          </a:p>
          <a:p>
            <a:r>
              <a:rPr lang="ru-RU" dirty="0" smtClean="0"/>
              <a:t>Берегите себя и свое здоровье!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Вывод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5001984" cy="33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4415415" cy="293940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/>
              <a:t>Грипп - это </a:t>
            </a:r>
            <a:r>
              <a:rPr lang="ru-RU" dirty="0"/>
              <a:t>тяжелое инфекционное </a:t>
            </a:r>
            <a:r>
              <a:rPr lang="ru-RU" dirty="0" smtClean="0"/>
              <a:t>заболевание дыхательных путей, передающееся воздушно-капельным путем.</a:t>
            </a:r>
          </a:p>
          <a:p>
            <a:pPr marL="109728" indent="0" algn="just">
              <a:buNone/>
            </a:pPr>
            <a:r>
              <a:rPr lang="ru-RU" dirty="0" smtClean="0"/>
              <a:t>Источник инфекции – больной человек, который опасен для окружающих </a:t>
            </a:r>
            <a:r>
              <a:rPr lang="ru-RU" b="1" dirty="0" smtClean="0">
                <a:solidFill>
                  <a:srgbClr val="FF0000"/>
                </a:solidFill>
              </a:rPr>
              <a:t>до 7 дней </a:t>
            </a:r>
            <a:r>
              <a:rPr lang="ru-RU" dirty="0" smtClean="0"/>
              <a:t>от начала заболевания. </a:t>
            </a:r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Грипп представляет</a:t>
            </a:r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серьезную опасность</a:t>
            </a:r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</a:t>
            </a:r>
            <a:r>
              <a:rPr lang="ru-RU" b="1" dirty="0">
                <a:solidFill>
                  <a:srgbClr val="FF0000"/>
                </a:solidFill>
              </a:rPr>
              <a:t>жизни и </a:t>
            </a:r>
            <a:r>
              <a:rPr lang="ru-RU" b="1" dirty="0" smtClean="0">
                <a:solidFill>
                  <a:srgbClr val="FF0000"/>
                </a:solidFill>
              </a:rPr>
              <a:t>здоровья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Что такое грипп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888432" cy="25974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Профилактика гриппа</a:t>
            </a: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Своевременно вакцинироваться</a:t>
            </a:r>
          </a:p>
          <a:p>
            <a:r>
              <a:rPr lang="ru-RU" dirty="0" smtClean="0"/>
              <a:t>Вести здоровый образ жизни: </a:t>
            </a:r>
            <a:r>
              <a:rPr lang="ru-RU" dirty="0"/>
              <a:t>полноценный сон, </a:t>
            </a:r>
            <a:r>
              <a:rPr lang="ru-RU" dirty="0" smtClean="0"/>
              <a:t>здоровая пища, физическая активность</a:t>
            </a:r>
            <a:endParaRPr lang="ru-RU" dirty="0"/>
          </a:p>
          <a:p>
            <a:r>
              <a:rPr lang="ru-RU" dirty="0" smtClean="0"/>
              <a:t>Регулярно и </a:t>
            </a:r>
            <a:r>
              <a:rPr lang="ru-RU" dirty="0"/>
              <a:t>тщательно </a:t>
            </a:r>
            <a:r>
              <a:rPr lang="ru-RU" dirty="0" smtClean="0"/>
              <a:t>мыть руки с мылом или </a:t>
            </a:r>
            <a:r>
              <a:rPr lang="ru-RU" dirty="0" err="1" smtClean="0"/>
              <a:t>дезинфецирующими</a:t>
            </a:r>
            <a:r>
              <a:rPr lang="ru-RU" dirty="0" smtClean="0"/>
              <a:t> средствами, использовать антибактериальные салфетки </a:t>
            </a:r>
            <a:endParaRPr lang="ru-RU" dirty="0"/>
          </a:p>
          <a:p>
            <a:r>
              <a:rPr lang="ru-RU" dirty="0" smtClean="0"/>
              <a:t>Избегать мест массового скопления людей в сезон повышенной 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заболеваемости</a:t>
            </a:r>
          </a:p>
          <a:p>
            <a:r>
              <a:rPr lang="ru-RU" dirty="0" smtClean="0"/>
              <a:t>Избегать </a:t>
            </a:r>
            <a:r>
              <a:rPr lang="ru-RU" dirty="0"/>
              <a:t>контактов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с больными людьми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493002" cy="271446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dirty="0"/>
              <a:t>Спустя 1-5 дней после контакта с заболевшим могут возникнуть:</a:t>
            </a:r>
          </a:p>
          <a:p>
            <a:r>
              <a:rPr lang="ru-RU" dirty="0"/>
              <a:t>р</a:t>
            </a:r>
            <a:r>
              <a:rPr lang="ru-RU" dirty="0" smtClean="0"/>
              <a:t>езкий подъем температуры тела</a:t>
            </a:r>
          </a:p>
          <a:p>
            <a:r>
              <a:rPr lang="ru-RU" dirty="0" smtClean="0"/>
              <a:t>головная боль</a:t>
            </a:r>
          </a:p>
          <a:p>
            <a:r>
              <a:rPr lang="ru-RU" dirty="0"/>
              <a:t>л</a:t>
            </a:r>
            <a:r>
              <a:rPr lang="ru-RU" dirty="0" smtClean="0"/>
              <a:t>омота в мышцах и суставах</a:t>
            </a:r>
          </a:p>
          <a:p>
            <a:r>
              <a:rPr lang="ru-RU" dirty="0" smtClean="0"/>
              <a:t>боль, жжение в горле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ухой кашель</a:t>
            </a:r>
            <a:r>
              <a:rPr lang="ru-RU" dirty="0"/>
              <a:t>, </a:t>
            </a:r>
            <a:r>
              <a:rPr lang="ru-RU" dirty="0" smtClean="0"/>
              <a:t>затрудненное учащенное дыхание</a:t>
            </a:r>
            <a:endParaRPr lang="ru-RU" dirty="0"/>
          </a:p>
          <a:p>
            <a:r>
              <a:rPr lang="ru-RU" dirty="0" smtClean="0"/>
              <a:t>слабость</a:t>
            </a:r>
            <a:endParaRPr lang="ru-RU" dirty="0"/>
          </a:p>
          <a:p>
            <a:r>
              <a:rPr lang="ru-RU" dirty="0"/>
              <a:t>ж</a:t>
            </a:r>
            <a:r>
              <a:rPr lang="ru-RU" dirty="0" smtClean="0"/>
              <a:t>елудочно-кишечные </a:t>
            </a:r>
          </a:p>
          <a:p>
            <a:pPr marL="109728" indent="0">
              <a:buNone/>
            </a:pPr>
            <a:r>
              <a:rPr lang="ru-RU" dirty="0" smtClean="0"/>
              <a:t>  расстройства:(тошнота, рвота, </a:t>
            </a:r>
          </a:p>
          <a:p>
            <a:pPr marL="109728" indent="0">
              <a:buNone/>
            </a:pPr>
            <a:r>
              <a:rPr lang="ru-RU" dirty="0" smtClean="0"/>
              <a:t>  понос)</a:t>
            </a:r>
          </a:p>
          <a:p>
            <a:r>
              <a:rPr lang="ru-RU" dirty="0"/>
              <a:t>б</a:t>
            </a:r>
            <a:r>
              <a:rPr lang="ru-RU" dirty="0" smtClean="0"/>
              <a:t>оль при движении глаз, </a:t>
            </a:r>
          </a:p>
          <a:p>
            <a:pPr marL="109728" indent="0">
              <a:buNone/>
            </a:pPr>
            <a:r>
              <a:rPr lang="ru-RU" dirty="0" smtClean="0"/>
              <a:t>включая острую реакцию на </a:t>
            </a:r>
          </a:p>
          <a:p>
            <a:pPr marL="109728" indent="0">
              <a:buNone/>
            </a:pPr>
            <a:r>
              <a:rPr lang="ru-RU" dirty="0" smtClean="0"/>
              <a:t>свет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Симптомы гриппа</a:t>
            </a: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65" y="3789040"/>
            <a:ext cx="4091947" cy="306896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оставайтесь </a:t>
            </a:r>
            <a:r>
              <a:rPr lang="ru-RU" dirty="0"/>
              <a:t>дома и не выходите на работу, в школу и другие общественные </a:t>
            </a:r>
            <a:r>
              <a:rPr lang="ru-RU" dirty="0" smtClean="0"/>
              <a:t>места</a:t>
            </a:r>
          </a:p>
          <a:p>
            <a:r>
              <a:rPr lang="ru-RU" dirty="0" smtClean="0"/>
              <a:t>соблюдайте постельный режим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немедленно </a:t>
            </a:r>
            <a:r>
              <a:rPr lang="ru-RU" dirty="0">
                <a:solidFill>
                  <a:srgbClr val="FF0000"/>
                </a:solidFill>
              </a:rPr>
              <a:t>обратитесь к </a:t>
            </a:r>
            <a:r>
              <a:rPr lang="ru-RU" dirty="0" smtClean="0">
                <a:solidFill>
                  <a:srgbClr val="FF0000"/>
                </a:solidFill>
              </a:rPr>
              <a:t>врачу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пейте </a:t>
            </a:r>
            <a:r>
              <a:rPr lang="ru-RU" dirty="0"/>
              <a:t>больше </a:t>
            </a:r>
            <a:r>
              <a:rPr lang="ru-RU" dirty="0" smtClean="0"/>
              <a:t>теплой жидкости</a:t>
            </a:r>
            <a:endParaRPr lang="ru-RU" dirty="0"/>
          </a:p>
          <a:p>
            <a:r>
              <a:rPr lang="ru-RU" dirty="0" smtClean="0"/>
              <a:t>тщательно </a:t>
            </a:r>
            <a:r>
              <a:rPr lang="ru-RU" dirty="0"/>
              <a:t>и часто мойте руки с </a:t>
            </a:r>
            <a:r>
              <a:rPr lang="ru-RU" dirty="0" smtClean="0"/>
              <a:t>мылом, особенно </a:t>
            </a:r>
            <a:r>
              <a:rPr lang="ru-RU" dirty="0"/>
              <a:t>после кашля и </a:t>
            </a:r>
            <a:r>
              <a:rPr lang="ru-RU" dirty="0" smtClean="0"/>
              <a:t>чихания</a:t>
            </a:r>
            <a:endParaRPr lang="ru-RU" dirty="0"/>
          </a:p>
          <a:p>
            <a:r>
              <a:rPr lang="ru-RU" dirty="0" smtClean="0"/>
              <a:t>избегайте </a:t>
            </a:r>
            <a:r>
              <a:rPr lang="ru-RU" dirty="0"/>
              <a:t>контакта с </a:t>
            </a:r>
            <a:r>
              <a:rPr lang="ru-RU" dirty="0" smtClean="0"/>
              <a:t>людьми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Если Вы заболели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3" y="4221088"/>
            <a:ext cx="3425957" cy="256946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5610539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позволяйте окружающим приближаться к больному ближе, чем на </a:t>
            </a:r>
            <a:r>
              <a:rPr lang="ru-RU" dirty="0" smtClean="0"/>
              <a:t>метр</a:t>
            </a:r>
          </a:p>
          <a:p>
            <a:r>
              <a:rPr lang="ru-RU" dirty="0" smtClean="0"/>
              <a:t>выделите </a:t>
            </a:r>
            <a:r>
              <a:rPr lang="ru-RU" dirty="0"/>
              <a:t>для больного отдельные предметы туалета, посуды, постельного белья;</a:t>
            </a:r>
          </a:p>
          <a:p>
            <a:r>
              <a:rPr lang="ru-RU" dirty="0" smtClean="0"/>
              <a:t>при </a:t>
            </a:r>
            <a:r>
              <a:rPr lang="ru-RU" dirty="0"/>
              <a:t>контакте с больным прикрывайте рот и нос медицинской маской, после каждого контакта мойте руки с </a:t>
            </a:r>
            <a:r>
              <a:rPr lang="ru-RU" dirty="0" smtClean="0"/>
              <a:t>мылом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остоянно </a:t>
            </a:r>
            <a:r>
              <a:rPr lang="ru-RU" dirty="0"/>
              <a:t>проветривайте </a:t>
            </a:r>
            <a:r>
              <a:rPr lang="ru-RU" dirty="0" smtClean="0"/>
              <a:t>помещение</a:t>
            </a:r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жедневно </a:t>
            </a:r>
            <a:r>
              <a:rPr lang="ru-RU" dirty="0"/>
              <a:t>проводите </a:t>
            </a:r>
            <a:r>
              <a:rPr lang="ru-RU" dirty="0" smtClean="0"/>
              <a:t>влажную уборку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/>
              </a:rPr>
              <a:t>Уход за 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больным гриппом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внешней среде вирус сохраняет активность в течение 72 часов.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Люди, зараженные гриппом, опасны для окружающих в течение 7-10 дней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Самолечение </a:t>
            </a:r>
            <a:r>
              <a:rPr lang="ru-RU" b="1" dirty="0">
                <a:solidFill>
                  <a:srgbClr val="FF0000"/>
                </a:solidFill>
              </a:rPr>
              <a:t>при обнаружении симптомов </a:t>
            </a:r>
            <a:r>
              <a:rPr lang="ru-RU" b="1" dirty="0" smtClean="0">
                <a:solidFill>
                  <a:srgbClr val="FF0000"/>
                </a:solidFill>
              </a:rPr>
              <a:t>гриппа недопустимо!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ПОМНИТЕ!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Отит</a:t>
            </a:r>
            <a:r>
              <a:rPr lang="ru-RU" dirty="0"/>
              <a:t>, гайморит (воспаление ушей, придаточных пазух носа);</a:t>
            </a:r>
          </a:p>
          <a:p>
            <a:r>
              <a:rPr lang="ru-RU" dirty="0" smtClean="0"/>
              <a:t>Трахеит </a:t>
            </a:r>
            <a:r>
              <a:rPr lang="ru-RU" dirty="0"/>
              <a:t>(воспаление трахеи);</a:t>
            </a:r>
          </a:p>
          <a:p>
            <a:r>
              <a:rPr lang="ru-RU" dirty="0" smtClean="0"/>
              <a:t>Пневмония</a:t>
            </a:r>
            <a:r>
              <a:rPr lang="ru-RU" dirty="0"/>
              <a:t>, бронхит (воспаление легких, бронхов);</a:t>
            </a:r>
          </a:p>
          <a:p>
            <a:r>
              <a:rPr lang="ru-RU" dirty="0" smtClean="0"/>
              <a:t>Менингит </a:t>
            </a:r>
            <a:r>
              <a:rPr lang="ru-RU" dirty="0"/>
              <a:t>(воспаление мозговой оболочки);</a:t>
            </a:r>
          </a:p>
          <a:p>
            <a:r>
              <a:rPr lang="ru-RU" dirty="0" smtClean="0"/>
              <a:t>Миокардит </a:t>
            </a:r>
            <a:r>
              <a:rPr lang="ru-RU" dirty="0"/>
              <a:t>(воспаление сердечной мышцы);</a:t>
            </a:r>
          </a:p>
          <a:p>
            <a:r>
              <a:rPr lang="ru-RU" dirty="0" err="1" smtClean="0"/>
              <a:t>Гломерулонефрит</a:t>
            </a:r>
            <a:r>
              <a:rPr lang="ru-RU" dirty="0" smtClean="0"/>
              <a:t> </a:t>
            </a:r>
            <a:r>
              <a:rPr lang="ru-RU" dirty="0"/>
              <a:t>(воспалительное поражение клубочкового аппарата почек).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Осложнения гриппа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2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6" y="116632"/>
            <a:ext cx="8229600" cy="2745577"/>
          </a:xfrm>
        </p:spPr>
      </p:pic>
      <p:sp>
        <p:nvSpPr>
          <p:cNvPr id="9" name="Прямоугольник 8"/>
          <p:cNvSpPr/>
          <p:nvPr/>
        </p:nvSpPr>
        <p:spPr>
          <a:xfrm>
            <a:off x="342284" y="2924944"/>
            <a:ext cx="835292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>
                <a:solidFill>
                  <a:srgbClr val="FF0000"/>
                </a:solidFill>
              </a:rPr>
              <a:t>Сезон вакцинации от гриппа </a:t>
            </a:r>
            <a:r>
              <a:rPr lang="ru-RU" sz="2700" b="1" dirty="0" smtClean="0">
                <a:solidFill>
                  <a:srgbClr val="FF0000"/>
                </a:solidFill>
              </a:rPr>
              <a:t>сентябрь-ноябрь</a:t>
            </a:r>
            <a:endParaRPr lang="ru-RU" sz="2700" b="1" dirty="0" smtClean="0">
              <a:solidFill>
                <a:srgbClr val="FF0000"/>
              </a:solidFill>
            </a:endParaRP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/>
              <a:t>Применение прививки против гриппа снижает уровень </a:t>
            </a:r>
            <a:r>
              <a:rPr lang="ru-RU" sz="2000" dirty="0" smtClean="0"/>
              <a:t>заболеваемости, </a:t>
            </a:r>
            <a:r>
              <a:rPr lang="ru-RU" sz="2000" dirty="0"/>
              <a:t>способствует уменьшению тяжести заболевания, предупреждает развитие тяжелых осложнений и</a:t>
            </a:r>
            <a:r>
              <a:rPr lang="ru-RU" sz="2800" dirty="0"/>
              <a:t> </a:t>
            </a:r>
            <a:r>
              <a:rPr lang="ru-RU" sz="2000" dirty="0"/>
              <a:t>смертельных исходов. </a:t>
            </a:r>
            <a:endParaRPr lang="ru-RU" sz="2000" dirty="0" smtClean="0"/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/>
              <a:t>Иммунитет после введения вакцины формируется через 14 дней и сохраняется в течение всего сезона</a:t>
            </a:r>
            <a:r>
              <a:rPr lang="ru-RU" sz="2000" dirty="0" smtClean="0"/>
              <a:t>.</a:t>
            </a:r>
          </a:p>
          <a:p>
            <a:pPr marL="109728" algn="just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3179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</TotalTime>
  <Words>618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Что такое грипп</vt:lpstr>
      <vt:lpstr>Профилактика гриппа </vt:lpstr>
      <vt:lpstr>Симптомы гриппа </vt:lpstr>
      <vt:lpstr>Если Вы заболели</vt:lpstr>
      <vt:lpstr>Уход за больным гриппом </vt:lpstr>
      <vt:lpstr>ПОМНИТЕ!</vt:lpstr>
      <vt:lpstr>Осложнения гриппа</vt:lpstr>
      <vt:lpstr>Презентация PowerPoint</vt:lpstr>
      <vt:lpstr>В России прививка от гриппа включена в Национальный календарь профилактических прививок для лиц:</vt:lpstr>
      <vt:lpstr>Противопоказания  для вакцины от гриппа</vt:lpstr>
      <vt:lpstr> Побочные эффекты  вакцины против гриппа </vt:lpstr>
      <vt:lpstr>Как отличить грипп от ОРВИ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 – ГРИПП!</dc:title>
  <dc:creator>1</dc:creator>
  <cp:lastModifiedBy>1</cp:lastModifiedBy>
  <cp:revision>32</cp:revision>
  <dcterms:created xsi:type="dcterms:W3CDTF">2018-09-27T06:53:40Z</dcterms:created>
  <dcterms:modified xsi:type="dcterms:W3CDTF">2018-10-01T06:11:50Z</dcterms:modified>
</cp:coreProperties>
</file>